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Touvlo" charset="1" panose="020B0604030403020204"/>
      <p:regular r:id="rId18"/>
    </p:embeddedFont>
    <p:embeddedFont>
      <p:font typeface="Proxima Nova Condensed Bold" charset="1" panose="02000506030000020004"/>
      <p:regular r:id="rId19"/>
    </p:embeddedFont>
    <p:embeddedFont>
      <p:font typeface="Proxima Nova Condensed" charset="1" panose="02000506030000020004"/>
      <p:regular r:id="rId20"/>
    </p:embeddedFont>
    <p:embeddedFont>
      <p:font typeface="Touvlo Bold" charset="1" panose="020B0804030403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svg>
</file>

<file path=ppt/media/image28.jpeg>
</file>

<file path=ppt/media/image29.png>
</file>

<file path=ppt/media/image3.svg>
</file>

<file path=ppt/media/image30.svg>
</file>

<file path=ppt/media/image31.jpe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jpeg>
</file>

<file path=ppt/media/image47.jpeg>
</file>

<file path=ppt/media/image48.jpeg>
</file>

<file path=ppt/media/image49.png>
</file>

<file path=ppt/media/image5.svg>
</file>

<file path=ppt/media/image50.svg>
</file>

<file path=ppt/media/image51.jpeg>
</file>

<file path=ppt/media/image52.png>
</file>

<file path=ppt/media/image53.svg>
</file>

<file path=ppt/media/image54.png>
</file>

<file path=ppt/media/image55.svg>
</file>

<file path=ppt/media/image56.jpeg>
</file>

<file path=ppt/media/image57.png>
</file>

<file path=ppt/media/image58.svg>
</file>

<file path=ppt/media/image59.png>
</file>

<file path=ppt/media/image6.jpeg>
</file>

<file path=ppt/media/image60.svg>
</file>

<file path=ppt/media/image61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1.jpeg" Type="http://schemas.openxmlformats.org/officeDocument/2006/relationships/image"/><Relationship Id="rId3" Target="../media/image52.png" Type="http://schemas.openxmlformats.org/officeDocument/2006/relationships/image"/><Relationship Id="rId4" Target="../media/image53.svg" Type="http://schemas.openxmlformats.org/officeDocument/2006/relationships/image"/><Relationship Id="rId5" Target="../media/image54.png" Type="http://schemas.openxmlformats.org/officeDocument/2006/relationships/image"/><Relationship Id="rId6" Target="../media/image55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6.jpeg" Type="http://schemas.openxmlformats.org/officeDocument/2006/relationships/image"/><Relationship Id="rId3" Target="../media/image57.png" Type="http://schemas.openxmlformats.org/officeDocument/2006/relationships/image"/><Relationship Id="rId4" Target="../media/image58.svg" Type="http://schemas.openxmlformats.org/officeDocument/2006/relationships/image"/><Relationship Id="rId5" Target="../media/image59.png" Type="http://schemas.openxmlformats.org/officeDocument/2006/relationships/image"/><Relationship Id="rId6" Target="../media/image60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1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29.png" Type="http://schemas.openxmlformats.org/officeDocument/2006/relationships/image"/><Relationship Id="rId6" Target="../media/image30.sv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26.png" Type="http://schemas.openxmlformats.org/officeDocument/2006/relationships/image"/><Relationship Id="rId6" Target="../media/image2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29.png" Type="http://schemas.openxmlformats.org/officeDocument/2006/relationships/image"/><Relationship Id="rId6" Target="../media/image30.sv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jpeg" Type="http://schemas.openxmlformats.org/officeDocument/2006/relationships/image"/><Relationship Id="rId3" Target="../media/image32.png" Type="http://schemas.openxmlformats.org/officeDocument/2006/relationships/image"/><Relationship Id="rId4" Target="../media/image33.svg" Type="http://schemas.openxmlformats.org/officeDocument/2006/relationships/image"/><Relationship Id="rId5" Target="../media/image34.png" Type="http://schemas.openxmlformats.org/officeDocument/2006/relationships/image"/><Relationship Id="rId6" Target="../media/image35.svg" Type="http://schemas.openxmlformats.org/officeDocument/2006/relationships/image"/><Relationship Id="rId7" Target="../media/image36.png" Type="http://schemas.openxmlformats.org/officeDocument/2006/relationships/image"/><Relationship Id="rId8" Target="../media/image3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Relationship Id="rId3" Target="../media/image39.svg" Type="http://schemas.openxmlformats.org/officeDocument/2006/relationships/image"/><Relationship Id="rId4" Target="../media/image40.png" Type="http://schemas.openxmlformats.org/officeDocument/2006/relationships/image"/><Relationship Id="rId5" Target="../media/image41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svg" Type="http://schemas.openxmlformats.org/officeDocument/2006/relationships/image"/><Relationship Id="rId11" Target="../media/image49.png" Type="http://schemas.openxmlformats.org/officeDocument/2006/relationships/image"/><Relationship Id="rId12" Target="../media/image50.svg" Type="http://schemas.openxmlformats.org/officeDocument/2006/relationships/image"/><Relationship Id="rId2" Target="../media/image42.png" Type="http://schemas.openxmlformats.org/officeDocument/2006/relationships/image"/><Relationship Id="rId3" Target="../media/image43.svg" Type="http://schemas.openxmlformats.org/officeDocument/2006/relationships/image"/><Relationship Id="rId4" Target="../media/image44.png" Type="http://schemas.openxmlformats.org/officeDocument/2006/relationships/image"/><Relationship Id="rId5" Target="../media/image45.svg" Type="http://schemas.openxmlformats.org/officeDocument/2006/relationships/image"/><Relationship Id="rId6" Target="../media/image46.jpeg" Type="http://schemas.openxmlformats.org/officeDocument/2006/relationships/image"/><Relationship Id="rId7" Target="../media/image47.jpeg" Type="http://schemas.openxmlformats.org/officeDocument/2006/relationships/image"/><Relationship Id="rId8" Target="../media/image48.jpeg" Type="http://schemas.openxmlformats.org/officeDocument/2006/relationships/image"/><Relationship Id="rId9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649910" y="1256976"/>
            <a:ext cx="7890854" cy="8233247"/>
            <a:chOff x="0" y="0"/>
            <a:chExt cx="859274" cy="8965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9274" cy="896559"/>
            </a:xfrm>
            <a:custGeom>
              <a:avLst/>
              <a:gdLst/>
              <a:ahLst/>
              <a:cxnLst/>
              <a:rect r="r" b="b" t="t" l="l"/>
              <a:pathLst>
                <a:path h="896559" w="859274">
                  <a:moveTo>
                    <a:pt x="61811" y="0"/>
                  </a:moveTo>
                  <a:lnTo>
                    <a:pt x="797463" y="0"/>
                  </a:lnTo>
                  <a:cubicBezTo>
                    <a:pt x="813857" y="0"/>
                    <a:pt x="829579" y="6512"/>
                    <a:pt x="841170" y="18104"/>
                  </a:cubicBezTo>
                  <a:cubicBezTo>
                    <a:pt x="852762" y="29696"/>
                    <a:pt x="859274" y="45418"/>
                    <a:pt x="859274" y="61811"/>
                  </a:cubicBezTo>
                  <a:lnTo>
                    <a:pt x="859274" y="834748"/>
                  </a:lnTo>
                  <a:cubicBezTo>
                    <a:pt x="859274" y="851142"/>
                    <a:pt x="852762" y="866864"/>
                    <a:pt x="841170" y="878455"/>
                  </a:cubicBezTo>
                  <a:cubicBezTo>
                    <a:pt x="829579" y="890047"/>
                    <a:pt x="813857" y="896559"/>
                    <a:pt x="797463" y="896559"/>
                  </a:cubicBezTo>
                  <a:lnTo>
                    <a:pt x="61811" y="896559"/>
                  </a:lnTo>
                  <a:cubicBezTo>
                    <a:pt x="45418" y="896559"/>
                    <a:pt x="29696" y="890047"/>
                    <a:pt x="18104" y="878455"/>
                  </a:cubicBezTo>
                  <a:cubicBezTo>
                    <a:pt x="6512" y="866864"/>
                    <a:pt x="0" y="851142"/>
                    <a:pt x="0" y="834748"/>
                  </a:cubicBezTo>
                  <a:lnTo>
                    <a:pt x="0" y="61811"/>
                  </a:lnTo>
                  <a:cubicBezTo>
                    <a:pt x="0" y="45418"/>
                    <a:pt x="6512" y="29696"/>
                    <a:pt x="18104" y="18104"/>
                  </a:cubicBezTo>
                  <a:cubicBezTo>
                    <a:pt x="29696" y="6512"/>
                    <a:pt x="45418" y="0"/>
                    <a:pt x="6181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44" r="0" b="-244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4147322" y="6445630"/>
            <a:ext cx="4824827" cy="4824827"/>
          </a:xfrm>
          <a:custGeom>
            <a:avLst/>
            <a:gdLst/>
            <a:ahLst/>
            <a:cxnLst/>
            <a:rect r="r" b="b" t="t" l="l"/>
            <a:pathLst>
              <a:path h="4824827" w="4824827">
                <a:moveTo>
                  <a:pt x="0" y="0"/>
                </a:moveTo>
                <a:lnTo>
                  <a:pt x="4824827" y="0"/>
                </a:lnTo>
                <a:lnTo>
                  <a:pt x="4824827" y="4824827"/>
                </a:lnTo>
                <a:lnTo>
                  <a:pt x="0" y="48248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5400000">
            <a:off x="10649910" y="-127711"/>
            <a:ext cx="4216268" cy="4216268"/>
          </a:xfrm>
          <a:custGeom>
            <a:avLst/>
            <a:gdLst/>
            <a:ahLst/>
            <a:cxnLst/>
            <a:rect r="r" b="b" t="t" l="l"/>
            <a:pathLst>
              <a:path h="4216268" w="4216268">
                <a:moveTo>
                  <a:pt x="4216268" y="0"/>
                </a:moveTo>
                <a:lnTo>
                  <a:pt x="0" y="0"/>
                </a:lnTo>
                <a:lnTo>
                  <a:pt x="0" y="4216268"/>
                </a:lnTo>
                <a:lnTo>
                  <a:pt x="4216268" y="4216268"/>
                </a:lnTo>
                <a:lnTo>
                  <a:pt x="42162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252056" y="731656"/>
            <a:ext cx="7720093" cy="1644729"/>
            <a:chOff x="0" y="0"/>
            <a:chExt cx="1907576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07576" cy="406400"/>
            </a:xfrm>
            <a:custGeom>
              <a:avLst/>
              <a:gdLst/>
              <a:ahLst/>
              <a:cxnLst/>
              <a:rect r="r" b="b" t="t" l="l"/>
              <a:pathLst>
                <a:path h="406400" w="1907576">
                  <a:moveTo>
                    <a:pt x="1704376" y="0"/>
                  </a:moveTo>
                  <a:cubicBezTo>
                    <a:pt x="1816600" y="0"/>
                    <a:pt x="1907576" y="90976"/>
                    <a:pt x="1907576" y="203200"/>
                  </a:cubicBezTo>
                  <a:cubicBezTo>
                    <a:pt x="1907576" y="315424"/>
                    <a:pt x="1816600" y="406400"/>
                    <a:pt x="170437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DCC8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90757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318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959932"/>
            <a:ext cx="4465841" cy="594089"/>
            <a:chOff x="0" y="0"/>
            <a:chExt cx="5954454" cy="792118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938431" y="206702"/>
              <a:ext cx="5016023" cy="4263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370"/>
                </a:lnSpc>
              </a:pPr>
              <a:r>
                <a:rPr lang="en-US" sz="2370" u="none">
                  <a:solidFill>
                    <a:srgbClr val="FDF9EF"/>
                  </a:solidFill>
                  <a:latin typeface="Touvlo"/>
                  <a:ea typeface="Touvlo"/>
                  <a:cs typeface="Touvlo"/>
                  <a:sym typeface="Touvlo"/>
                </a:rPr>
                <a:t>Loyalty Solutions Inc.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95624" cy="792118"/>
            </a:xfrm>
            <a:custGeom>
              <a:avLst/>
              <a:gdLst/>
              <a:ahLst/>
              <a:cxnLst/>
              <a:rect r="r" b="b" t="t" l="l"/>
              <a:pathLst>
                <a:path h="792118" w="695624">
                  <a:moveTo>
                    <a:pt x="0" y="0"/>
                  </a:moveTo>
                  <a:lnTo>
                    <a:pt x="695624" y="0"/>
                  </a:lnTo>
                  <a:lnTo>
                    <a:pt x="695624" y="792118"/>
                  </a:lnTo>
                  <a:lnTo>
                    <a:pt x="0" y="7921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028700" y="2267655"/>
            <a:ext cx="9056047" cy="6002340"/>
            <a:chOff x="0" y="0"/>
            <a:chExt cx="12074729" cy="8003121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219075"/>
              <a:ext cx="12074729" cy="60004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523"/>
                </a:lnSpc>
              </a:pPr>
              <a:r>
                <a:rPr lang="en-US" b="true" sz="11523">
                  <a:solidFill>
                    <a:srgbClr val="FDF9E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Customer 360 Loyalty Intiative &amp; Trust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555744"/>
              <a:ext cx="12074729" cy="14473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479"/>
                </a:lnSpc>
              </a:pPr>
              <a:r>
                <a:rPr lang="en-US" sz="3199">
                  <a:solidFill>
                    <a:srgbClr val="FDF9EF"/>
                  </a:solidFill>
                  <a:latin typeface="Touvlo"/>
                  <a:ea typeface="Touvlo"/>
                  <a:cs typeface="Touvlo"/>
                  <a:sym typeface="Touvlo"/>
                </a:rPr>
                <a:t>Optimizing Customer Retention in E-Commerce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854982" y="1127204"/>
            <a:ext cx="3011197" cy="853624"/>
            <a:chOff x="0" y="0"/>
            <a:chExt cx="4014929" cy="1138165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589949"/>
              <a:ext cx="4014929" cy="548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56"/>
                </a:lnSpc>
                <a:spcBef>
                  <a:spcPct val="0"/>
                </a:spcBef>
              </a:pPr>
              <a:r>
                <a:rPr lang="en-US" sz="2468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SmartBridge </a:t>
              </a:r>
              <a:r>
                <a:rPr lang="en-US" sz="2468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Team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47625"/>
              <a:ext cx="4014929" cy="591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8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1E1604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PRESENTED TO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5175452" y="1127204"/>
            <a:ext cx="2886020" cy="853624"/>
            <a:chOff x="0" y="0"/>
            <a:chExt cx="3848027" cy="1138165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589949"/>
              <a:ext cx="3848027" cy="548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56"/>
                </a:lnSpc>
                <a:spcBef>
                  <a:spcPct val="0"/>
                </a:spcBef>
              </a:pPr>
              <a:r>
                <a:rPr lang="en-US" sz="2468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G. Ganesh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47625"/>
              <a:ext cx="3848027" cy="591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8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1E1604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PRESENTED BY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86615" y="849939"/>
            <a:ext cx="7872685" cy="8587122"/>
            <a:chOff x="0" y="0"/>
            <a:chExt cx="2073464" cy="22616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73465" cy="2261629"/>
            </a:xfrm>
            <a:custGeom>
              <a:avLst/>
              <a:gdLst/>
              <a:ahLst/>
              <a:cxnLst/>
              <a:rect r="r" b="b" t="t" l="l"/>
              <a:pathLst>
                <a:path h="2261629" w="2073465">
                  <a:moveTo>
                    <a:pt x="59003" y="0"/>
                  </a:moveTo>
                  <a:lnTo>
                    <a:pt x="2014461" y="0"/>
                  </a:lnTo>
                  <a:cubicBezTo>
                    <a:pt x="2030110" y="0"/>
                    <a:pt x="2045118" y="6216"/>
                    <a:pt x="2056183" y="17282"/>
                  </a:cubicBezTo>
                  <a:cubicBezTo>
                    <a:pt x="2067248" y="28347"/>
                    <a:pt x="2073465" y="43355"/>
                    <a:pt x="2073465" y="59003"/>
                  </a:cubicBezTo>
                  <a:lnTo>
                    <a:pt x="2073465" y="2202625"/>
                  </a:lnTo>
                  <a:cubicBezTo>
                    <a:pt x="2073465" y="2218274"/>
                    <a:pt x="2067248" y="2233282"/>
                    <a:pt x="2056183" y="2244347"/>
                  </a:cubicBezTo>
                  <a:cubicBezTo>
                    <a:pt x="2045118" y="2255412"/>
                    <a:pt x="2030110" y="2261629"/>
                    <a:pt x="2014461" y="2261629"/>
                  </a:cubicBezTo>
                  <a:lnTo>
                    <a:pt x="59003" y="2261629"/>
                  </a:lnTo>
                  <a:cubicBezTo>
                    <a:pt x="43355" y="2261629"/>
                    <a:pt x="28347" y="2255412"/>
                    <a:pt x="17282" y="2244347"/>
                  </a:cubicBezTo>
                  <a:cubicBezTo>
                    <a:pt x="6216" y="2233282"/>
                    <a:pt x="0" y="2218274"/>
                    <a:pt x="0" y="2202625"/>
                  </a:cubicBezTo>
                  <a:lnTo>
                    <a:pt x="0" y="59003"/>
                  </a:lnTo>
                  <a:cubicBezTo>
                    <a:pt x="0" y="43355"/>
                    <a:pt x="6216" y="28347"/>
                    <a:pt x="17282" y="17282"/>
                  </a:cubicBezTo>
                  <a:cubicBezTo>
                    <a:pt x="28347" y="6216"/>
                    <a:pt x="43355" y="0"/>
                    <a:pt x="59003" y="0"/>
                  </a:cubicBezTo>
                  <a:close/>
                </a:path>
              </a:pathLst>
            </a:custGeom>
            <a:solidFill>
              <a:srgbClr val="EDCC8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73464" cy="2299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974920" y="-310209"/>
            <a:ext cx="10043971" cy="6515772"/>
            <a:chOff x="0" y="0"/>
            <a:chExt cx="8848746" cy="574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850016" cy="5741670"/>
            </a:xfrm>
            <a:custGeom>
              <a:avLst/>
              <a:gdLst/>
              <a:ahLst/>
              <a:cxnLst/>
              <a:rect r="r" b="b" t="t" l="l"/>
              <a:pathLst>
                <a:path h="5741670" w="8850016">
                  <a:moveTo>
                    <a:pt x="0" y="542290"/>
                  </a:moveTo>
                  <a:lnTo>
                    <a:pt x="0" y="2392680"/>
                  </a:lnTo>
                  <a:cubicBezTo>
                    <a:pt x="0" y="2691130"/>
                    <a:pt x="338022" y="2933700"/>
                    <a:pt x="755683" y="2933700"/>
                  </a:cubicBezTo>
                  <a:lnTo>
                    <a:pt x="1599853" y="2933700"/>
                  </a:lnTo>
                  <a:cubicBezTo>
                    <a:pt x="2017514" y="2933700"/>
                    <a:pt x="2355536" y="3176270"/>
                    <a:pt x="2355536" y="3475990"/>
                  </a:cubicBezTo>
                  <a:lnTo>
                    <a:pt x="2355536" y="5199380"/>
                  </a:lnTo>
                  <a:cubicBezTo>
                    <a:pt x="2355536" y="5499100"/>
                    <a:pt x="2693558" y="5741670"/>
                    <a:pt x="3111219" y="5741670"/>
                  </a:cubicBezTo>
                  <a:lnTo>
                    <a:pt x="5015469" y="5741670"/>
                  </a:lnTo>
                  <a:cubicBezTo>
                    <a:pt x="5204833" y="5741670"/>
                    <a:pt x="5388886" y="5689600"/>
                    <a:pt x="5528696" y="5598160"/>
                  </a:cubicBezTo>
                  <a:lnTo>
                    <a:pt x="8608060" y="3553460"/>
                  </a:lnTo>
                  <a:cubicBezTo>
                    <a:pt x="8762029" y="3450590"/>
                    <a:pt x="8850016" y="3307080"/>
                    <a:pt x="8850016" y="3155950"/>
                  </a:cubicBezTo>
                  <a:lnTo>
                    <a:pt x="8850016" y="542290"/>
                  </a:lnTo>
                  <a:cubicBezTo>
                    <a:pt x="8848746" y="242570"/>
                    <a:pt x="8510724" y="0"/>
                    <a:pt x="8093063" y="0"/>
                  </a:cubicBezTo>
                  <a:lnTo>
                    <a:pt x="755683" y="0"/>
                  </a:lnTo>
                  <a:cubicBezTo>
                    <a:pt x="338022" y="0"/>
                    <a:pt x="0" y="242570"/>
                    <a:pt x="0" y="542290"/>
                  </a:cubicBezTo>
                  <a:close/>
                </a:path>
              </a:pathLst>
            </a:custGeom>
            <a:blipFill>
              <a:blip r:embed="rId2"/>
              <a:stretch>
                <a:fillRect l="-292" t="0" r="-292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5416859" y="2721030"/>
            <a:ext cx="3239871" cy="3239871"/>
          </a:xfrm>
          <a:custGeom>
            <a:avLst/>
            <a:gdLst/>
            <a:ahLst/>
            <a:cxnLst/>
            <a:rect r="r" b="b" t="t" l="l"/>
            <a:pathLst>
              <a:path h="3239871" w="3239871">
                <a:moveTo>
                  <a:pt x="0" y="0"/>
                </a:moveTo>
                <a:lnTo>
                  <a:pt x="3239871" y="0"/>
                </a:lnTo>
                <a:lnTo>
                  <a:pt x="3239871" y="3239871"/>
                </a:lnTo>
                <a:lnTo>
                  <a:pt x="0" y="32398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5400000">
            <a:off x="-722587" y="-1163382"/>
            <a:ext cx="4107319" cy="4114800"/>
          </a:xfrm>
          <a:custGeom>
            <a:avLst/>
            <a:gdLst/>
            <a:ahLst/>
            <a:cxnLst/>
            <a:rect r="r" b="b" t="t" l="l"/>
            <a:pathLst>
              <a:path h="4114800" w="4107319">
                <a:moveTo>
                  <a:pt x="4107318" y="0"/>
                </a:moveTo>
                <a:lnTo>
                  <a:pt x="0" y="0"/>
                </a:lnTo>
                <a:lnTo>
                  <a:pt x="0" y="4114800"/>
                </a:lnTo>
                <a:lnTo>
                  <a:pt x="4107318" y="4114800"/>
                </a:lnTo>
                <a:lnTo>
                  <a:pt x="410731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17644" y="6668357"/>
            <a:ext cx="7687376" cy="275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b="true" sz="9000">
                <a:solidFill>
                  <a:srgbClr val="FDF9E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Key Advantages of Our Solution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116885" y="2351818"/>
            <a:ext cx="6412145" cy="5583364"/>
            <a:chOff x="0" y="0"/>
            <a:chExt cx="8549527" cy="744448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9525"/>
              <a:ext cx="8549527" cy="1387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</a:pPr>
              <a:r>
                <a:rPr lang="en-US" b="true" sz="3499">
                  <a:solidFill>
                    <a:srgbClr val="1E1604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Highlighting the benefits of automation and transparency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890141"/>
              <a:ext cx="8549527" cy="55543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Streamlined processes enhance operational efficiency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Automated loyalty points boost customer engagement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Transparent systems foster customer trust and satisfaction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Improved manager control over reward redemptions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Comprehensive reports aid in strategic decision-making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86615" y="849939"/>
            <a:ext cx="7872685" cy="8587122"/>
            <a:chOff x="0" y="0"/>
            <a:chExt cx="2073464" cy="22616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73465" cy="2261629"/>
            </a:xfrm>
            <a:custGeom>
              <a:avLst/>
              <a:gdLst/>
              <a:ahLst/>
              <a:cxnLst/>
              <a:rect r="r" b="b" t="t" l="l"/>
              <a:pathLst>
                <a:path h="2261629" w="2073465">
                  <a:moveTo>
                    <a:pt x="59003" y="0"/>
                  </a:moveTo>
                  <a:lnTo>
                    <a:pt x="2014461" y="0"/>
                  </a:lnTo>
                  <a:cubicBezTo>
                    <a:pt x="2030110" y="0"/>
                    <a:pt x="2045118" y="6216"/>
                    <a:pt x="2056183" y="17282"/>
                  </a:cubicBezTo>
                  <a:cubicBezTo>
                    <a:pt x="2067248" y="28347"/>
                    <a:pt x="2073465" y="43355"/>
                    <a:pt x="2073465" y="59003"/>
                  </a:cubicBezTo>
                  <a:lnTo>
                    <a:pt x="2073465" y="2202625"/>
                  </a:lnTo>
                  <a:cubicBezTo>
                    <a:pt x="2073465" y="2218274"/>
                    <a:pt x="2067248" y="2233282"/>
                    <a:pt x="2056183" y="2244347"/>
                  </a:cubicBezTo>
                  <a:cubicBezTo>
                    <a:pt x="2045118" y="2255412"/>
                    <a:pt x="2030110" y="2261629"/>
                    <a:pt x="2014461" y="2261629"/>
                  </a:cubicBezTo>
                  <a:lnTo>
                    <a:pt x="59003" y="2261629"/>
                  </a:lnTo>
                  <a:cubicBezTo>
                    <a:pt x="43355" y="2261629"/>
                    <a:pt x="28347" y="2255412"/>
                    <a:pt x="17282" y="2244347"/>
                  </a:cubicBezTo>
                  <a:cubicBezTo>
                    <a:pt x="6216" y="2233282"/>
                    <a:pt x="0" y="2218274"/>
                    <a:pt x="0" y="2202625"/>
                  </a:cubicBezTo>
                  <a:lnTo>
                    <a:pt x="0" y="59003"/>
                  </a:lnTo>
                  <a:cubicBezTo>
                    <a:pt x="0" y="43355"/>
                    <a:pt x="6216" y="28347"/>
                    <a:pt x="17282" y="17282"/>
                  </a:cubicBezTo>
                  <a:cubicBezTo>
                    <a:pt x="28347" y="6216"/>
                    <a:pt x="43355" y="0"/>
                    <a:pt x="59003" y="0"/>
                  </a:cubicBezTo>
                  <a:close/>
                </a:path>
              </a:pathLst>
            </a:custGeom>
            <a:solidFill>
              <a:srgbClr val="EDCC8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73464" cy="2299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974920" y="-310209"/>
            <a:ext cx="10043971" cy="6515772"/>
            <a:chOff x="0" y="0"/>
            <a:chExt cx="8848746" cy="574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850016" cy="5741670"/>
            </a:xfrm>
            <a:custGeom>
              <a:avLst/>
              <a:gdLst/>
              <a:ahLst/>
              <a:cxnLst/>
              <a:rect r="r" b="b" t="t" l="l"/>
              <a:pathLst>
                <a:path h="5741670" w="8850016">
                  <a:moveTo>
                    <a:pt x="0" y="542290"/>
                  </a:moveTo>
                  <a:lnTo>
                    <a:pt x="0" y="2392680"/>
                  </a:lnTo>
                  <a:cubicBezTo>
                    <a:pt x="0" y="2691130"/>
                    <a:pt x="338022" y="2933700"/>
                    <a:pt x="755683" y="2933700"/>
                  </a:cubicBezTo>
                  <a:lnTo>
                    <a:pt x="1599853" y="2933700"/>
                  </a:lnTo>
                  <a:cubicBezTo>
                    <a:pt x="2017514" y="2933700"/>
                    <a:pt x="2355536" y="3176270"/>
                    <a:pt x="2355536" y="3475990"/>
                  </a:cubicBezTo>
                  <a:lnTo>
                    <a:pt x="2355536" y="5199380"/>
                  </a:lnTo>
                  <a:cubicBezTo>
                    <a:pt x="2355536" y="5499100"/>
                    <a:pt x="2693558" y="5741670"/>
                    <a:pt x="3111219" y="5741670"/>
                  </a:cubicBezTo>
                  <a:lnTo>
                    <a:pt x="5015469" y="5741670"/>
                  </a:lnTo>
                  <a:cubicBezTo>
                    <a:pt x="5204833" y="5741670"/>
                    <a:pt x="5388886" y="5689600"/>
                    <a:pt x="5528696" y="5598160"/>
                  </a:cubicBezTo>
                  <a:lnTo>
                    <a:pt x="8608060" y="3553460"/>
                  </a:lnTo>
                  <a:cubicBezTo>
                    <a:pt x="8762029" y="3450590"/>
                    <a:pt x="8850016" y="3307080"/>
                    <a:pt x="8850016" y="3155950"/>
                  </a:cubicBezTo>
                  <a:lnTo>
                    <a:pt x="8850016" y="542290"/>
                  </a:lnTo>
                  <a:cubicBezTo>
                    <a:pt x="8848746" y="242570"/>
                    <a:pt x="8510724" y="0"/>
                    <a:pt x="8093063" y="0"/>
                  </a:cubicBezTo>
                  <a:lnTo>
                    <a:pt x="755683" y="0"/>
                  </a:lnTo>
                  <a:cubicBezTo>
                    <a:pt x="338022" y="0"/>
                    <a:pt x="0" y="242570"/>
                    <a:pt x="0" y="542290"/>
                  </a:cubicBezTo>
                  <a:close/>
                </a:path>
              </a:pathLst>
            </a:custGeom>
            <a:blipFill>
              <a:blip r:embed="rId2"/>
              <a:stretch>
                <a:fillRect l="-292" t="0" r="-292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5416859" y="2721030"/>
            <a:ext cx="3239871" cy="3239871"/>
          </a:xfrm>
          <a:custGeom>
            <a:avLst/>
            <a:gdLst/>
            <a:ahLst/>
            <a:cxnLst/>
            <a:rect r="r" b="b" t="t" l="l"/>
            <a:pathLst>
              <a:path h="3239871" w="3239871">
                <a:moveTo>
                  <a:pt x="0" y="0"/>
                </a:moveTo>
                <a:lnTo>
                  <a:pt x="3239871" y="0"/>
                </a:lnTo>
                <a:lnTo>
                  <a:pt x="3239871" y="3239871"/>
                </a:lnTo>
                <a:lnTo>
                  <a:pt x="0" y="32398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5400000">
            <a:off x="-722587" y="-1163382"/>
            <a:ext cx="4107319" cy="4114800"/>
          </a:xfrm>
          <a:custGeom>
            <a:avLst/>
            <a:gdLst/>
            <a:ahLst/>
            <a:cxnLst/>
            <a:rect r="r" b="b" t="t" l="l"/>
            <a:pathLst>
              <a:path h="4114800" w="4107319">
                <a:moveTo>
                  <a:pt x="4107318" y="0"/>
                </a:moveTo>
                <a:lnTo>
                  <a:pt x="0" y="0"/>
                </a:lnTo>
                <a:lnTo>
                  <a:pt x="0" y="4114800"/>
                </a:lnTo>
                <a:lnTo>
                  <a:pt x="4107318" y="4114800"/>
                </a:lnTo>
                <a:lnTo>
                  <a:pt x="410731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17644" y="6868382"/>
            <a:ext cx="7687376" cy="255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57"/>
              </a:lnSpc>
              <a:spcBef>
                <a:spcPct val="0"/>
              </a:spcBef>
            </a:pPr>
            <a:r>
              <a:rPr lang="en-US" b="true" sz="8381">
                <a:solidFill>
                  <a:srgbClr val="FDF9E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Limitations of the Proposed Solution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116885" y="2561368"/>
            <a:ext cx="6412145" cy="5164264"/>
            <a:chOff x="0" y="0"/>
            <a:chExt cx="8549527" cy="688568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9525"/>
              <a:ext cx="8549527" cy="1387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</a:pPr>
              <a:r>
                <a:rPr lang="en-US" b="true" sz="3499">
                  <a:solidFill>
                    <a:srgbClr val="1E1604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Key challenges to consider during implementation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890141"/>
              <a:ext cx="8549527" cy="49955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Dependency on Salesforce licensing requirements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Complexity of initial setup and configuration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Restrictions on dashboard folder access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Potential learning curve for users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Integration challenges with existing systems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00053" y="-932903"/>
            <a:ext cx="9296751" cy="13097705"/>
            <a:chOff x="0" y="0"/>
            <a:chExt cx="450723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059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505960">
                  <a:moveTo>
                    <a:pt x="0" y="561340"/>
                  </a:moveTo>
                  <a:lnTo>
                    <a:pt x="0" y="3961130"/>
                  </a:lnTo>
                  <a:cubicBezTo>
                    <a:pt x="0" y="4272280"/>
                    <a:pt x="252730" y="4523740"/>
                    <a:pt x="562610" y="4522470"/>
                  </a:cubicBezTo>
                  <a:cubicBezTo>
                    <a:pt x="873760" y="4521200"/>
                    <a:pt x="1126490" y="4773930"/>
                    <a:pt x="1125220" y="5085080"/>
                  </a:cubicBezTo>
                  <a:lnTo>
                    <a:pt x="1123950" y="5787390"/>
                  </a:lnTo>
                  <a:cubicBezTo>
                    <a:pt x="1123950" y="6098540"/>
                    <a:pt x="1375410" y="6350000"/>
                    <a:pt x="1685290" y="6350000"/>
                  </a:cubicBezTo>
                  <a:lnTo>
                    <a:pt x="3944620" y="6350000"/>
                  </a:lnTo>
                  <a:cubicBezTo>
                    <a:pt x="4254500" y="6350000"/>
                    <a:pt x="4505960" y="6098540"/>
                    <a:pt x="4505960" y="5788660"/>
                  </a:cubicBezTo>
                  <a:lnTo>
                    <a:pt x="4505960" y="2679700"/>
                  </a:lnTo>
                  <a:cubicBezTo>
                    <a:pt x="4505960" y="2494280"/>
                    <a:pt x="4414520" y="2321560"/>
                    <a:pt x="4262120" y="2217420"/>
                  </a:cubicBezTo>
                  <a:lnTo>
                    <a:pt x="1184910" y="99060"/>
                  </a:lnTo>
                  <a:cubicBezTo>
                    <a:pt x="1090930" y="34290"/>
                    <a:pt x="980440" y="0"/>
                    <a:pt x="866140" y="0"/>
                  </a:cubicBezTo>
                  <a:lnTo>
                    <a:pt x="561340" y="0"/>
                  </a:lnTo>
                  <a:cubicBezTo>
                    <a:pt x="251460" y="0"/>
                    <a:pt x="0" y="251460"/>
                    <a:pt x="0" y="561340"/>
                  </a:cubicBezTo>
                  <a:close/>
                </a:path>
              </a:pathLst>
            </a:custGeom>
            <a:blipFill>
              <a:blip r:embed="rId2"/>
              <a:stretch>
                <a:fillRect l="0" t="-148" r="0" b="-14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3178080" y="-4174624"/>
            <a:ext cx="2211047" cy="12617694"/>
            <a:chOff x="0" y="0"/>
            <a:chExt cx="647480" cy="369494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47480" cy="3694947"/>
            </a:xfrm>
            <a:custGeom>
              <a:avLst/>
              <a:gdLst/>
              <a:ahLst/>
              <a:cxnLst/>
              <a:rect r="r" b="b" t="t" l="l"/>
              <a:pathLst>
                <a:path h="3694947" w="647480">
                  <a:moveTo>
                    <a:pt x="215943" y="19070"/>
                  </a:moveTo>
                  <a:cubicBezTo>
                    <a:pt x="249031" y="7556"/>
                    <a:pt x="286876" y="0"/>
                    <a:pt x="323914" y="0"/>
                  </a:cubicBezTo>
                  <a:cubicBezTo>
                    <a:pt x="360954" y="0"/>
                    <a:pt x="396595" y="6476"/>
                    <a:pt x="429440" y="17990"/>
                  </a:cubicBezTo>
                  <a:cubicBezTo>
                    <a:pt x="430139" y="18350"/>
                    <a:pt x="430838" y="18350"/>
                    <a:pt x="431536" y="18710"/>
                  </a:cubicBezTo>
                  <a:cubicBezTo>
                    <a:pt x="554883" y="64765"/>
                    <a:pt x="645733" y="186379"/>
                    <a:pt x="647480" y="392523"/>
                  </a:cubicBezTo>
                  <a:lnTo>
                    <a:pt x="647480" y="3694947"/>
                  </a:lnTo>
                  <a:lnTo>
                    <a:pt x="0" y="3694947"/>
                  </a:lnTo>
                  <a:lnTo>
                    <a:pt x="0" y="394973"/>
                  </a:lnTo>
                  <a:cubicBezTo>
                    <a:pt x="1747" y="185660"/>
                    <a:pt x="91199" y="64045"/>
                    <a:pt x="215943" y="19070"/>
                  </a:cubicBezTo>
                  <a:close/>
                </a:path>
              </a:pathLst>
            </a:custGeom>
            <a:solidFill>
              <a:srgbClr val="493F2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98425"/>
              <a:ext cx="647480" cy="35965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073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0">
            <a:off x="-437444" y="7150166"/>
            <a:ext cx="4216268" cy="4216268"/>
          </a:xfrm>
          <a:custGeom>
            <a:avLst/>
            <a:gdLst/>
            <a:ahLst/>
            <a:cxnLst/>
            <a:rect r="r" b="b" t="t" l="l"/>
            <a:pathLst>
              <a:path h="4216268" w="4216268">
                <a:moveTo>
                  <a:pt x="4216269" y="0"/>
                </a:moveTo>
                <a:lnTo>
                  <a:pt x="0" y="0"/>
                </a:lnTo>
                <a:lnTo>
                  <a:pt x="0" y="4216268"/>
                </a:lnTo>
                <a:lnTo>
                  <a:pt x="4216269" y="4216268"/>
                </a:lnTo>
                <a:lnTo>
                  <a:pt x="42162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184447" y="725929"/>
            <a:ext cx="4149706" cy="7980204"/>
          </a:xfrm>
          <a:custGeom>
            <a:avLst/>
            <a:gdLst/>
            <a:ahLst/>
            <a:cxnLst/>
            <a:rect r="r" b="b" t="t" l="l"/>
            <a:pathLst>
              <a:path h="7980204" w="4149706">
                <a:moveTo>
                  <a:pt x="0" y="0"/>
                </a:moveTo>
                <a:lnTo>
                  <a:pt x="4149706" y="0"/>
                </a:lnTo>
                <a:lnTo>
                  <a:pt x="4149706" y="7980204"/>
                </a:lnTo>
                <a:lnTo>
                  <a:pt x="0" y="79802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615113"/>
            <a:ext cx="9142043" cy="1108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81"/>
              </a:lnSpc>
            </a:pPr>
            <a:r>
              <a:rPr lang="en-US" b="true" sz="8381">
                <a:solidFill>
                  <a:srgbClr val="FDF9E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Future Enhancements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703841"/>
            <a:ext cx="5500249" cy="2901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70"/>
              </a:lnSpc>
              <a:spcBef>
                <a:spcPct val="0"/>
              </a:spcBef>
            </a:pPr>
            <a:r>
              <a:rPr lang="en-US" sz="2764" u="none">
                <a:solidFill>
                  <a:srgbClr val="FDF9EF"/>
                </a:solidFill>
                <a:latin typeface="Touvlo"/>
                <a:ea typeface="Touvlo"/>
                <a:cs typeface="Touvlo"/>
                <a:sym typeface="Touvlo"/>
              </a:rPr>
              <a:t>This project aims to </a:t>
            </a:r>
            <a:r>
              <a:rPr lang="en-US" b="true" sz="2764" u="none">
                <a:solidFill>
                  <a:srgbClr val="FDF9EF"/>
                </a:solidFill>
                <a:latin typeface="Touvlo Bold"/>
                <a:ea typeface="Touvlo Bold"/>
                <a:cs typeface="Touvlo Bold"/>
                <a:sym typeface="Touvlo Bold"/>
              </a:rPr>
              <a:t>enhance customer engagement</a:t>
            </a:r>
            <a:r>
              <a:rPr lang="en-US" sz="2764" u="none">
                <a:solidFill>
                  <a:srgbClr val="FDF9EF"/>
                </a:solidFill>
                <a:latin typeface="Touvlo"/>
                <a:ea typeface="Touvlo"/>
                <a:cs typeface="Touvlo"/>
                <a:sym typeface="Touvlo"/>
              </a:rPr>
              <a:t> through AI-driven recommendations and seamless mobile app integration for better user experience.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194135" y="4716031"/>
            <a:ext cx="4575003" cy="4575003"/>
          </a:xfrm>
          <a:custGeom>
            <a:avLst/>
            <a:gdLst/>
            <a:ahLst/>
            <a:cxnLst/>
            <a:rect r="r" b="b" t="t" l="l"/>
            <a:pathLst>
              <a:path h="4575003" w="4575003">
                <a:moveTo>
                  <a:pt x="0" y="0"/>
                </a:moveTo>
                <a:lnTo>
                  <a:pt x="4575002" y="0"/>
                </a:lnTo>
                <a:lnTo>
                  <a:pt x="4575002" y="4575003"/>
                </a:lnTo>
                <a:lnTo>
                  <a:pt x="0" y="457500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00053" y="-932903"/>
            <a:ext cx="9296751" cy="13097705"/>
            <a:chOff x="0" y="0"/>
            <a:chExt cx="450723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059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505960">
                  <a:moveTo>
                    <a:pt x="0" y="561340"/>
                  </a:moveTo>
                  <a:lnTo>
                    <a:pt x="0" y="3961130"/>
                  </a:lnTo>
                  <a:cubicBezTo>
                    <a:pt x="0" y="4272280"/>
                    <a:pt x="252730" y="4523740"/>
                    <a:pt x="562610" y="4522470"/>
                  </a:cubicBezTo>
                  <a:cubicBezTo>
                    <a:pt x="873760" y="4521200"/>
                    <a:pt x="1126490" y="4773930"/>
                    <a:pt x="1125220" y="5085080"/>
                  </a:cubicBezTo>
                  <a:lnTo>
                    <a:pt x="1123950" y="5787390"/>
                  </a:lnTo>
                  <a:cubicBezTo>
                    <a:pt x="1123950" y="6098540"/>
                    <a:pt x="1375410" y="6350000"/>
                    <a:pt x="1685290" y="6350000"/>
                  </a:cubicBezTo>
                  <a:lnTo>
                    <a:pt x="3944620" y="6350000"/>
                  </a:lnTo>
                  <a:cubicBezTo>
                    <a:pt x="4254500" y="6350000"/>
                    <a:pt x="4505960" y="6098540"/>
                    <a:pt x="4505960" y="5788660"/>
                  </a:cubicBezTo>
                  <a:lnTo>
                    <a:pt x="4505960" y="2679700"/>
                  </a:lnTo>
                  <a:cubicBezTo>
                    <a:pt x="4505960" y="2494280"/>
                    <a:pt x="4414520" y="2321560"/>
                    <a:pt x="4262120" y="2217420"/>
                  </a:cubicBezTo>
                  <a:lnTo>
                    <a:pt x="1184910" y="99060"/>
                  </a:lnTo>
                  <a:cubicBezTo>
                    <a:pt x="1090930" y="34290"/>
                    <a:pt x="980440" y="0"/>
                    <a:pt x="866140" y="0"/>
                  </a:cubicBezTo>
                  <a:lnTo>
                    <a:pt x="561340" y="0"/>
                  </a:lnTo>
                  <a:cubicBezTo>
                    <a:pt x="251460" y="0"/>
                    <a:pt x="0" y="251460"/>
                    <a:pt x="0" y="561340"/>
                  </a:cubicBezTo>
                  <a:close/>
                </a:path>
              </a:pathLst>
            </a:custGeom>
            <a:blipFill>
              <a:blip r:embed="rId2"/>
              <a:stretch>
                <a:fillRect l="0" t="-148" r="0" b="-14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3178080" y="-4174624"/>
            <a:ext cx="2211047" cy="12617694"/>
            <a:chOff x="0" y="0"/>
            <a:chExt cx="647480" cy="369494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47480" cy="3694947"/>
            </a:xfrm>
            <a:custGeom>
              <a:avLst/>
              <a:gdLst/>
              <a:ahLst/>
              <a:cxnLst/>
              <a:rect r="r" b="b" t="t" l="l"/>
              <a:pathLst>
                <a:path h="3694947" w="647480">
                  <a:moveTo>
                    <a:pt x="215943" y="19070"/>
                  </a:moveTo>
                  <a:cubicBezTo>
                    <a:pt x="249031" y="7556"/>
                    <a:pt x="286876" y="0"/>
                    <a:pt x="323914" y="0"/>
                  </a:cubicBezTo>
                  <a:cubicBezTo>
                    <a:pt x="360954" y="0"/>
                    <a:pt x="396595" y="6476"/>
                    <a:pt x="429440" y="17990"/>
                  </a:cubicBezTo>
                  <a:cubicBezTo>
                    <a:pt x="430139" y="18350"/>
                    <a:pt x="430838" y="18350"/>
                    <a:pt x="431536" y="18710"/>
                  </a:cubicBezTo>
                  <a:cubicBezTo>
                    <a:pt x="554883" y="64765"/>
                    <a:pt x="645733" y="186379"/>
                    <a:pt x="647480" y="392523"/>
                  </a:cubicBezTo>
                  <a:lnTo>
                    <a:pt x="647480" y="3694947"/>
                  </a:lnTo>
                  <a:lnTo>
                    <a:pt x="0" y="3694947"/>
                  </a:lnTo>
                  <a:lnTo>
                    <a:pt x="0" y="394973"/>
                  </a:lnTo>
                  <a:cubicBezTo>
                    <a:pt x="1747" y="185660"/>
                    <a:pt x="91199" y="64045"/>
                    <a:pt x="215943" y="19070"/>
                  </a:cubicBezTo>
                  <a:close/>
                </a:path>
              </a:pathLst>
            </a:custGeom>
            <a:solidFill>
              <a:srgbClr val="493F2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98425"/>
              <a:ext cx="647480" cy="35965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073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0">
            <a:off x="-437444" y="7150166"/>
            <a:ext cx="4216268" cy="4216268"/>
          </a:xfrm>
          <a:custGeom>
            <a:avLst/>
            <a:gdLst/>
            <a:ahLst/>
            <a:cxnLst/>
            <a:rect r="r" b="b" t="t" l="l"/>
            <a:pathLst>
              <a:path h="4216268" w="4216268">
                <a:moveTo>
                  <a:pt x="4216269" y="0"/>
                </a:moveTo>
                <a:lnTo>
                  <a:pt x="0" y="0"/>
                </a:lnTo>
                <a:lnTo>
                  <a:pt x="0" y="4216268"/>
                </a:lnTo>
                <a:lnTo>
                  <a:pt x="4216269" y="4216268"/>
                </a:lnTo>
                <a:lnTo>
                  <a:pt x="42162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184447" y="725929"/>
            <a:ext cx="4149706" cy="7980204"/>
          </a:xfrm>
          <a:custGeom>
            <a:avLst/>
            <a:gdLst/>
            <a:ahLst/>
            <a:cxnLst/>
            <a:rect r="r" b="b" t="t" l="l"/>
            <a:pathLst>
              <a:path h="7980204" w="4149706">
                <a:moveTo>
                  <a:pt x="0" y="0"/>
                </a:moveTo>
                <a:lnTo>
                  <a:pt x="4149706" y="0"/>
                </a:lnTo>
                <a:lnTo>
                  <a:pt x="4149706" y="7980204"/>
                </a:lnTo>
                <a:lnTo>
                  <a:pt x="0" y="79802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624638"/>
            <a:ext cx="9142043" cy="1190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99"/>
              </a:lnSpc>
            </a:pPr>
            <a:r>
              <a:rPr lang="en-US" b="true" sz="8999">
                <a:solidFill>
                  <a:srgbClr val="FDF9E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Customer Retention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703841"/>
            <a:ext cx="5500249" cy="2901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70"/>
              </a:lnSpc>
              <a:spcBef>
                <a:spcPct val="0"/>
              </a:spcBef>
            </a:pPr>
            <a:r>
              <a:rPr lang="en-US" sz="2764" u="none">
                <a:solidFill>
                  <a:srgbClr val="FDF9EF"/>
                </a:solidFill>
                <a:latin typeface="Touvlo"/>
                <a:ea typeface="Touvlo"/>
                <a:cs typeface="Touvlo"/>
                <a:sym typeface="Touvlo"/>
              </a:rPr>
              <a:t>Addressing customer retention is crucial for e-commerce success, as businesses face challenges in maintaining loyal customers and enhancing engagement strategies.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194135" y="4716031"/>
            <a:ext cx="4575003" cy="4575003"/>
          </a:xfrm>
          <a:custGeom>
            <a:avLst/>
            <a:gdLst/>
            <a:ahLst/>
            <a:cxnLst/>
            <a:rect r="r" b="b" t="t" l="l"/>
            <a:pathLst>
              <a:path h="4575003" w="4575003">
                <a:moveTo>
                  <a:pt x="0" y="0"/>
                </a:moveTo>
                <a:lnTo>
                  <a:pt x="4575002" y="0"/>
                </a:lnTo>
                <a:lnTo>
                  <a:pt x="4575002" y="4575003"/>
                </a:lnTo>
                <a:lnTo>
                  <a:pt x="0" y="457500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86615" y="849939"/>
            <a:ext cx="7872685" cy="8587122"/>
            <a:chOff x="0" y="0"/>
            <a:chExt cx="2073464" cy="22616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73465" cy="2261629"/>
            </a:xfrm>
            <a:custGeom>
              <a:avLst/>
              <a:gdLst/>
              <a:ahLst/>
              <a:cxnLst/>
              <a:rect r="r" b="b" t="t" l="l"/>
              <a:pathLst>
                <a:path h="2261629" w="2073465">
                  <a:moveTo>
                    <a:pt x="59003" y="0"/>
                  </a:moveTo>
                  <a:lnTo>
                    <a:pt x="2014461" y="0"/>
                  </a:lnTo>
                  <a:cubicBezTo>
                    <a:pt x="2030110" y="0"/>
                    <a:pt x="2045118" y="6216"/>
                    <a:pt x="2056183" y="17282"/>
                  </a:cubicBezTo>
                  <a:cubicBezTo>
                    <a:pt x="2067248" y="28347"/>
                    <a:pt x="2073465" y="43355"/>
                    <a:pt x="2073465" y="59003"/>
                  </a:cubicBezTo>
                  <a:lnTo>
                    <a:pt x="2073465" y="2202625"/>
                  </a:lnTo>
                  <a:cubicBezTo>
                    <a:pt x="2073465" y="2218274"/>
                    <a:pt x="2067248" y="2233282"/>
                    <a:pt x="2056183" y="2244347"/>
                  </a:cubicBezTo>
                  <a:cubicBezTo>
                    <a:pt x="2045118" y="2255412"/>
                    <a:pt x="2030110" y="2261629"/>
                    <a:pt x="2014461" y="2261629"/>
                  </a:cubicBezTo>
                  <a:lnTo>
                    <a:pt x="59003" y="2261629"/>
                  </a:lnTo>
                  <a:cubicBezTo>
                    <a:pt x="43355" y="2261629"/>
                    <a:pt x="28347" y="2255412"/>
                    <a:pt x="17282" y="2244347"/>
                  </a:cubicBezTo>
                  <a:cubicBezTo>
                    <a:pt x="6216" y="2233282"/>
                    <a:pt x="0" y="2218274"/>
                    <a:pt x="0" y="2202625"/>
                  </a:cubicBezTo>
                  <a:lnTo>
                    <a:pt x="0" y="59003"/>
                  </a:lnTo>
                  <a:cubicBezTo>
                    <a:pt x="0" y="43355"/>
                    <a:pt x="6216" y="28347"/>
                    <a:pt x="17282" y="17282"/>
                  </a:cubicBezTo>
                  <a:cubicBezTo>
                    <a:pt x="28347" y="6216"/>
                    <a:pt x="43355" y="0"/>
                    <a:pt x="59003" y="0"/>
                  </a:cubicBezTo>
                  <a:close/>
                </a:path>
              </a:pathLst>
            </a:custGeom>
            <a:solidFill>
              <a:srgbClr val="EDCC8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73464" cy="2299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974920" y="-310209"/>
            <a:ext cx="10043971" cy="6515772"/>
            <a:chOff x="0" y="0"/>
            <a:chExt cx="8848746" cy="574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850016" cy="5741670"/>
            </a:xfrm>
            <a:custGeom>
              <a:avLst/>
              <a:gdLst/>
              <a:ahLst/>
              <a:cxnLst/>
              <a:rect r="r" b="b" t="t" l="l"/>
              <a:pathLst>
                <a:path h="5741670" w="8850016">
                  <a:moveTo>
                    <a:pt x="0" y="542290"/>
                  </a:moveTo>
                  <a:lnTo>
                    <a:pt x="0" y="2392680"/>
                  </a:lnTo>
                  <a:cubicBezTo>
                    <a:pt x="0" y="2691130"/>
                    <a:pt x="338022" y="2933700"/>
                    <a:pt x="755683" y="2933700"/>
                  </a:cubicBezTo>
                  <a:lnTo>
                    <a:pt x="1599853" y="2933700"/>
                  </a:lnTo>
                  <a:cubicBezTo>
                    <a:pt x="2017514" y="2933700"/>
                    <a:pt x="2355536" y="3176270"/>
                    <a:pt x="2355536" y="3475990"/>
                  </a:cubicBezTo>
                  <a:lnTo>
                    <a:pt x="2355536" y="5199380"/>
                  </a:lnTo>
                  <a:cubicBezTo>
                    <a:pt x="2355536" y="5499100"/>
                    <a:pt x="2693558" y="5741670"/>
                    <a:pt x="3111219" y="5741670"/>
                  </a:cubicBezTo>
                  <a:lnTo>
                    <a:pt x="5015469" y="5741670"/>
                  </a:lnTo>
                  <a:cubicBezTo>
                    <a:pt x="5204833" y="5741670"/>
                    <a:pt x="5388886" y="5689600"/>
                    <a:pt x="5528696" y="5598160"/>
                  </a:cubicBezTo>
                  <a:lnTo>
                    <a:pt x="8608060" y="3553460"/>
                  </a:lnTo>
                  <a:cubicBezTo>
                    <a:pt x="8762029" y="3450590"/>
                    <a:pt x="8850016" y="3307080"/>
                    <a:pt x="8850016" y="3155950"/>
                  </a:cubicBezTo>
                  <a:lnTo>
                    <a:pt x="8850016" y="542290"/>
                  </a:lnTo>
                  <a:cubicBezTo>
                    <a:pt x="8848746" y="242570"/>
                    <a:pt x="8510724" y="0"/>
                    <a:pt x="8093063" y="0"/>
                  </a:cubicBezTo>
                  <a:lnTo>
                    <a:pt x="755683" y="0"/>
                  </a:lnTo>
                  <a:cubicBezTo>
                    <a:pt x="338022" y="0"/>
                    <a:pt x="0" y="242570"/>
                    <a:pt x="0" y="542290"/>
                  </a:cubicBezTo>
                  <a:close/>
                </a:path>
              </a:pathLst>
            </a:custGeom>
            <a:blipFill>
              <a:blip r:embed="rId2"/>
              <a:stretch>
                <a:fillRect l="-292" t="0" r="-292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5416859" y="2721030"/>
            <a:ext cx="3239871" cy="3239871"/>
          </a:xfrm>
          <a:custGeom>
            <a:avLst/>
            <a:gdLst/>
            <a:ahLst/>
            <a:cxnLst/>
            <a:rect r="r" b="b" t="t" l="l"/>
            <a:pathLst>
              <a:path h="3239871" w="3239871">
                <a:moveTo>
                  <a:pt x="0" y="0"/>
                </a:moveTo>
                <a:lnTo>
                  <a:pt x="3239871" y="0"/>
                </a:lnTo>
                <a:lnTo>
                  <a:pt x="3239871" y="3239871"/>
                </a:lnTo>
                <a:lnTo>
                  <a:pt x="0" y="32398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5400000">
            <a:off x="-722587" y="-1163382"/>
            <a:ext cx="4107319" cy="4114800"/>
          </a:xfrm>
          <a:custGeom>
            <a:avLst/>
            <a:gdLst/>
            <a:ahLst/>
            <a:cxnLst/>
            <a:rect r="r" b="b" t="t" l="l"/>
            <a:pathLst>
              <a:path h="4114800" w="4107319">
                <a:moveTo>
                  <a:pt x="4107318" y="0"/>
                </a:moveTo>
                <a:lnTo>
                  <a:pt x="0" y="0"/>
                </a:lnTo>
                <a:lnTo>
                  <a:pt x="0" y="4114800"/>
                </a:lnTo>
                <a:lnTo>
                  <a:pt x="4107318" y="4114800"/>
                </a:lnTo>
                <a:lnTo>
                  <a:pt x="410731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17644" y="6668357"/>
            <a:ext cx="7687376" cy="275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b="true" sz="9000">
                <a:solidFill>
                  <a:srgbClr val="FDF9E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Objectives of the Project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116885" y="2770918"/>
            <a:ext cx="6412145" cy="4745164"/>
            <a:chOff x="0" y="0"/>
            <a:chExt cx="8549527" cy="632688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9525"/>
              <a:ext cx="8549527" cy="1387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</a:pPr>
              <a:r>
                <a:rPr lang="en-US" b="true" sz="3499">
                  <a:solidFill>
                    <a:srgbClr val="1E1604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Key goals for Customer Loyalty Management System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890141"/>
              <a:ext cx="8549527" cy="44367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Automate the accumulation of loyalty points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Simplify the reward redemption process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Streamline manager approval workflows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1E1604"/>
                  </a:solidFill>
                  <a:latin typeface="Touvlo"/>
                  <a:ea typeface="Touvlo"/>
                  <a:cs typeface="Touvlo"/>
                  <a:sym typeface="Touvlo"/>
                </a:rPr>
                <a:t>Provide comprehensive reports and dashboards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86615" y="849939"/>
            <a:ext cx="7872685" cy="8587122"/>
            <a:chOff x="0" y="0"/>
            <a:chExt cx="2073464" cy="22616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73465" cy="2261629"/>
            </a:xfrm>
            <a:custGeom>
              <a:avLst/>
              <a:gdLst/>
              <a:ahLst/>
              <a:cxnLst/>
              <a:rect r="r" b="b" t="t" l="l"/>
              <a:pathLst>
                <a:path h="2261629" w="2073465">
                  <a:moveTo>
                    <a:pt x="59003" y="0"/>
                  </a:moveTo>
                  <a:lnTo>
                    <a:pt x="2014461" y="0"/>
                  </a:lnTo>
                  <a:cubicBezTo>
                    <a:pt x="2030110" y="0"/>
                    <a:pt x="2045118" y="6216"/>
                    <a:pt x="2056183" y="17282"/>
                  </a:cubicBezTo>
                  <a:cubicBezTo>
                    <a:pt x="2067248" y="28347"/>
                    <a:pt x="2073465" y="43355"/>
                    <a:pt x="2073465" y="59003"/>
                  </a:cubicBezTo>
                  <a:lnTo>
                    <a:pt x="2073465" y="2202625"/>
                  </a:lnTo>
                  <a:cubicBezTo>
                    <a:pt x="2073465" y="2218274"/>
                    <a:pt x="2067248" y="2233282"/>
                    <a:pt x="2056183" y="2244347"/>
                  </a:cubicBezTo>
                  <a:cubicBezTo>
                    <a:pt x="2045118" y="2255412"/>
                    <a:pt x="2030110" y="2261629"/>
                    <a:pt x="2014461" y="2261629"/>
                  </a:cubicBezTo>
                  <a:lnTo>
                    <a:pt x="59003" y="2261629"/>
                  </a:lnTo>
                  <a:cubicBezTo>
                    <a:pt x="43355" y="2261629"/>
                    <a:pt x="28347" y="2255412"/>
                    <a:pt x="17282" y="2244347"/>
                  </a:cubicBezTo>
                  <a:cubicBezTo>
                    <a:pt x="6216" y="2233282"/>
                    <a:pt x="0" y="2218274"/>
                    <a:pt x="0" y="2202625"/>
                  </a:cubicBezTo>
                  <a:lnTo>
                    <a:pt x="0" y="59003"/>
                  </a:lnTo>
                  <a:cubicBezTo>
                    <a:pt x="0" y="43355"/>
                    <a:pt x="6216" y="28347"/>
                    <a:pt x="17282" y="17282"/>
                  </a:cubicBezTo>
                  <a:cubicBezTo>
                    <a:pt x="28347" y="6216"/>
                    <a:pt x="43355" y="0"/>
                    <a:pt x="59003" y="0"/>
                  </a:cubicBezTo>
                  <a:close/>
                </a:path>
              </a:pathLst>
            </a:custGeom>
            <a:solidFill>
              <a:srgbClr val="493F2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73464" cy="2299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974920" y="-310209"/>
            <a:ext cx="10043971" cy="6515772"/>
            <a:chOff x="0" y="0"/>
            <a:chExt cx="8848746" cy="574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850016" cy="5741670"/>
            </a:xfrm>
            <a:custGeom>
              <a:avLst/>
              <a:gdLst/>
              <a:ahLst/>
              <a:cxnLst/>
              <a:rect r="r" b="b" t="t" l="l"/>
              <a:pathLst>
                <a:path h="5741670" w="8850016">
                  <a:moveTo>
                    <a:pt x="0" y="542290"/>
                  </a:moveTo>
                  <a:lnTo>
                    <a:pt x="0" y="2392680"/>
                  </a:lnTo>
                  <a:cubicBezTo>
                    <a:pt x="0" y="2691130"/>
                    <a:pt x="338022" y="2933700"/>
                    <a:pt x="755683" y="2933700"/>
                  </a:cubicBezTo>
                  <a:lnTo>
                    <a:pt x="1599853" y="2933700"/>
                  </a:lnTo>
                  <a:cubicBezTo>
                    <a:pt x="2017514" y="2933700"/>
                    <a:pt x="2355536" y="3176270"/>
                    <a:pt x="2355536" y="3475990"/>
                  </a:cubicBezTo>
                  <a:lnTo>
                    <a:pt x="2355536" y="5199380"/>
                  </a:lnTo>
                  <a:cubicBezTo>
                    <a:pt x="2355536" y="5499100"/>
                    <a:pt x="2693558" y="5741670"/>
                    <a:pt x="3111219" y="5741670"/>
                  </a:cubicBezTo>
                  <a:lnTo>
                    <a:pt x="5015469" y="5741670"/>
                  </a:lnTo>
                  <a:cubicBezTo>
                    <a:pt x="5204833" y="5741670"/>
                    <a:pt x="5388886" y="5689600"/>
                    <a:pt x="5528696" y="5598160"/>
                  </a:cubicBezTo>
                  <a:lnTo>
                    <a:pt x="8608060" y="3553460"/>
                  </a:lnTo>
                  <a:cubicBezTo>
                    <a:pt x="8762029" y="3450590"/>
                    <a:pt x="8850016" y="3307080"/>
                    <a:pt x="8850016" y="3155950"/>
                  </a:cubicBezTo>
                  <a:lnTo>
                    <a:pt x="8850016" y="542290"/>
                  </a:lnTo>
                  <a:cubicBezTo>
                    <a:pt x="8848746" y="242570"/>
                    <a:pt x="8510724" y="0"/>
                    <a:pt x="8093063" y="0"/>
                  </a:cubicBezTo>
                  <a:lnTo>
                    <a:pt x="755683" y="0"/>
                  </a:lnTo>
                  <a:cubicBezTo>
                    <a:pt x="338022" y="0"/>
                    <a:pt x="0" y="242570"/>
                    <a:pt x="0" y="542290"/>
                  </a:cubicBezTo>
                  <a:close/>
                </a:path>
              </a:pathLst>
            </a:custGeom>
            <a:blipFill>
              <a:blip r:embed="rId2"/>
              <a:stretch>
                <a:fillRect l="-292" t="0" r="-292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5416859" y="2721030"/>
            <a:ext cx="3239871" cy="3239871"/>
          </a:xfrm>
          <a:custGeom>
            <a:avLst/>
            <a:gdLst/>
            <a:ahLst/>
            <a:cxnLst/>
            <a:rect r="r" b="b" t="t" l="l"/>
            <a:pathLst>
              <a:path h="3239871" w="3239871">
                <a:moveTo>
                  <a:pt x="0" y="0"/>
                </a:moveTo>
                <a:lnTo>
                  <a:pt x="3239871" y="0"/>
                </a:lnTo>
                <a:lnTo>
                  <a:pt x="3239871" y="3239871"/>
                </a:lnTo>
                <a:lnTo>
                  <a:pt x="0" y="32398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5400000">
            <a:off x="-722587" y="-1163382"/>
            <a:ext cx="4107319" cy="4114800"/>
          </a:xfrm>
          <a:custGeom>
            <a:avLst/>
            <a:gdLst/>
            <a:ahLst/>
            <a:cxnLst/>
            <a:rect r="r" b="b" t="t" l="l"/>
            <a:pathLst>
              <a:path h="4114800" w="4107319">
                <a:moveTo>
                  <a:pt x="4107318" y="0"/>
                </a:moveTo>
                <a:lnTo>
                  <a:pt x="0" y="0"/>
                </a:lnTo>
                <a:lnTo>
                  <a:pt x="0" y="4114800"/>
                </a:lnTo>
                <a:lnTo>
                  <a:pt x="4107318" y="4114800"/>
                </a:lnTo>
                <a:lnTo>
                  <a:pt x="410731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17644" y="6744557"/>
            <a:ext cx="7687376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97"/>
              </a:lnSpc>
              <a:spcBef>
                <a:spcPct val="0"/>
              </a:spcBef>
            </a:pPr>
            <a:r>
              <a:rPr lang="en-US" b="true" sz="8831">
                <a:solidFill>
                  <a:srgbClr val="FDF9E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Challenges in Loyalty Programs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116885" y="2770918"/>
            <a:ext cx="6412145" cy="4745164"/>
            <a:chOff x="0" y="0"/>
            <a:chExt cx="8549527" cy="632688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9525"/>
              <a:ext cx="8549527" cy="1387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</a:pPr>
              <a:r>
                <a:rPr lang="en-US" b="true" sz="3499">
                  <a:solidFill>
                    <a:srgbClr val="FDF9E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Identifying key issues affecting engagement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890141"/>
              <a:ext cx="8549527" cy="44367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FDF9EF"/>
                  </a:solidFill>
                  <a:latin typeface="Touvlo"/>
                  <a:ea typeface="Touvlo"/>
                  <a:cs typeface="Touvlo"/>
                  <a:sym typeface="Touvlo"/>
                </a:rPr>
                <a:t>Lack of visibility in loyalty rewards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FDF9EF"/>
                  </a:solidFill>
                  <a:latin typeface="Touvlo"/>
                  <a:ea typeface="Touvlo"/>
                  <a:cs typeface="Touvlo"/>
                  <a:sym typeface="Touvlo"/>
                </a:rPr>
                <a:t>Complicated manual processes for users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FDF9EF"/>
                  </a:solidFill>
                  <a:latin typeface="Touvlo"/>
                  <a:ea typeface="Touvlo"/>
                  <a:cs typeface="Touvlo"/>
                  <a:sym typeface="Touvlo"/>
                </a:rPr>
                <a:t>Low customer engagement in programs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FDF9EF"/>
                  </a:solidFill>
                  <a:latin typeface="Touvlo"/>
                  <a:ea typeface="Touvlo"/>
                  <a:cs typeface="Touvlo"/>
                  <a:sym typeface="Touvlo"/>
                </a:rPr>
                <a:t>Difficulty in redeeming loyalty points</a:t>
              </a:r>
            </a:p>
            <a:p>
              <a:pPr algn="l" marL="518163" indent="-259082" lvl="1">
                <a:lnSpc>
                  <a:spcPts val="3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trike="noStrike" u="none">
                  <a:solidFill>
                    <a:srgbClr val="FDF9EF"/>
                  </a:solidFill>
                  <a:latin typeface="Touvlo"/>
                  <a:ea typeface="Touvlo"/>
                  <a:cs typeface="Touvlo"/>
                  <a:sym typeface="Touvlo"/>
                </a:rPr>
                <a:t>Insufficient manager oversight and control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89614" y="621508"/>
            <a:ext cx="9795257" cy="9119384"/>
            <a:chOff x="0" y="0"/>
            <a:chExt cx="6350000" cy="59118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68580" y="0"/>
              <a:ext cx="6417310" cy="5911850"/>
            </a:xfrm>
            <a:custGeom>
              <a:avLst/>
              <a:gdLst/>
              <a:ahLst/>
              <a:cxnLst/>
              <a:rect r="r" b="b" t="t" l="l"/>
              <a:pathLst>
                <a:path h="5911850" w="6417310">
                  <a:moveTo>
                    <a:pt x="1215390" y="402590"/>
                  </a:moveTo>
                  <a:lnTo>
                    <a:pt x="177800" y="2192020"/>
                  </a:lnTo>
                  <a:cubicBezTo>
                    <a:pt x="0" y="2498090"/>
                    <a:pt x="43180" y="2884170"/>
                    <a:pt x="283210" y="3144520"/>
                  </a:cubicBezTo>
                  <a:lnTo>
                    <a:pt x="2594610" y="5651500"/>
                  </a:lnTo>
                  <a:cubicBezTo>
                    <a:pt x="2747010" y="5817870"/>
                    <a:pt x="2962910" y="5911850"/>
                    <a:pt x="3187700" y="5911850"/>
                  </a:cubicBezTo>
                  <a:lnTo>
                    <a:pt x="5609590" y="5911850"/>
                  </a:lnTo>
                  <a:cubicBezTo>
                    <a:pt x="6055360" y="5911850"/>
                    <a:pt x="6417310" y="5549900"/>
                    <a:pt x="6417310" y="5104130"/>
                  </a:cubicBezTo>
                  <a:lnTo>
                    <a:pt x="6417310" y="1891030"/>
                  </a:lnTo>
                  <a:cubicBezTo>
                    <a:pt x="6417310" y="1724660"/>
                    <a:pt x="6366510" y="1562100"/>
                    <a:pt x="6269990" y="1426210"/>
                  </a:cubicBezTo>
                  <a:lnTo>
                    <a:pt x="5507990" y="342900"/>
                  </a:lnTo>
                  <a:cubicBezTo>
                    <a:pt x="5356860" y="128270"/>
                    <a:pt x="5110480" y="0"/>
                    <a:pt x="4847590" y="0"/>
                  </a:cubicBezTo>
                  <a:lnTo>
                    <a:pt x="1913890" y="0"/>
                  </a:lnTo>
                  <a:cubicBezTo>
                    <a:pt x="1625600" y="0"/>
                    <a:pt x="1358900" y="153670"/>
                    <a:pt x="1215390" y="402590"/>
                  </a:cubicBezTo>
                  <a:close/>
                </a:path>
              </a:pathLst>
            </a:custGeom>
            <a:blipFill>
              <a:blip r:embed="rId2"/>
              <a:stretch>
                <a:fillRect l="-336" t="0" r="-336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2589313" y="-3360813"/>
            <a:ext cx="2211047" cy="10175689"/>
            <a:chOff x="0" y="0"/>
            <a:chExt cx="647480" cy="297983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47480" cy="2979834"/>
            </a:xfrm>
            <a:custGeom>
              <a:avLst/>
              <a:gdLst/>
              <a:ahLst/>
              <a:cxnLst/>
              <a:rect r="r" b="b" t="t" l="l"/>
              <a:pathLst>
                <a:path h="2979834" w="647480">
                  <a:moveTo>
                    <a:pt x="215943" y="19070"/>
                  </a:moveTo>
                  <a:cubicBezTo>
                    <a:pt x="249031" y="7556"/>
                    <a:pt x="286876" y="0"/>
                    <a:pt x="323914" y="0"/>
                  </a:cubicBezTo>
                  <a:cubicBezTo>
                    <a:pt x="360954" y="0"/>
                    <a:pt x="396595" y="6476"/>
                    <a:pt x="429440" y="17990"/>
                  </a:cubicBezTo>
                  <a:cubicBezTo>
                    <a:pt x="430139" y="18350"/>
                    <a:pt x="430838" y="18350"/>
                    <a:pt x="431536" y="18710"/>
                  </a:cubicBezTo>
                  <a:cubicBezTo>
                    <a:pt x="554883" y="64765"/>
                    <a:pt x="645733" y="186379"/>
                    <a:pt x="647480" y="376638"/>
                  </a:cubicBezTo>
                  <a:lnTo>
                    <a:pt x="647480" y="2979834"/>
                  </a:lnTo>
                  <a:lnTo>
                    <a:pt x="0" y="2979834"/>
                  </a:lnTo>
                  <a:lnTo>
                    <a:pt x="0" y="378570"/>
                  </a:lnTo>
                  <a:cubicBezTo>
                    <a:pt x="1747" y="185660"/>
                    <a:pt x="91199" y="64045"/>
                    <a:pt x="215943" y="19070"/>
                  </a:cubicBezTo>
                  <a:close/>
                </a:path>
              </a:pathLst>
            </a:custGeom>
            <a:solidFill>
              <a:srgbClr val="EDCC8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107950"/>
              <a:ext cx="647480" cy="28718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67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5400000">
            <a:off x="4602505" y="-630714"/>
            <a:ext cx="4216268" cy="4216268"/>
          </a:xfrm>
          <a:custGeom>
            <a:avLst/>
            <a:gdLst/>
            <a:ahLst/>
            <a:cxnLst/>
            <a:rect r="r" b="b" t="t" l="l"/>
            <a:pathLst>
              <a:path h="4216268" w="4216268">
                <a:moveTo>
                  <a:pt x="4216268" y="0"/>
                </a:moveTo>
                <a:lnTo>
                  <a:pt x="0" y="0"/>
                </a:lnTo>
                <a:lnTo>
                  <a:pt x="0" y="4216268"/>
                </a:lnTo>
                <a:lnTo>
                  <a:pt x="4216268" y="4216268"/>
                </a:lnTo>
                <a:lnTo>
                  <a:pt x="42162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645681" y="5820268"/>
            <a:ext cx="5761987" cy="5761987"/>
          </a:xfrm>
          <a:custGeom>
            <a:avLst/>
            <a:gdLst/>
            <a:ahLst/>
            <a:cxnLst/>
            <a:rect r="r" b="b" t="t" l="l"/>
            <a:pathLst>
              <a:path h="5761987" w="5761987">
                <a:moveTo>
                  <a:pt x="0" y="0"/>
                </a:moveTo>
                <a:lnTo>
                  <a:pt x="5761987" y="0"/>
                </a:lnTo>
                <a:lnTo>
                  <a:pt x="5761987" y="5761987"/>
                </a:lnTo>
                <a:lnTo>
                  <a:pt x="0" y="57619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526149" y="1289414"/>
            <a:ext cx="8168659" cy="1018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71"/>
              </a:lnSpc>
              <a:spcBef>
                <a:spcPct val="0"/>
              </a:spcBef>
            </a:pPr>
            <a:r>
              <a:rPr lang="en-US" b="true" sz="7671" strike="noStrike" u="none">
                <a:solidFill>
                  <a:srgbClr val="1E1604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Proposed Solutions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526149" y="3900642"/>
            <a:ext cx="8115300" cy="5580145"/>
            <a:chOff x="0" y="0"/>
            <a:chExt cx="10820400" cy="7440194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66675"/>
              <a:ext cx="10820400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u="none">
                  <a:solidFill>
                    <a:srgbClr val="FDF9E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LOYALTY PROGRAM AUTOMATION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939924"/>
              <a:ext cx="10820400" cy="8620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688"/>
                </a:lnSpc>
              </a:pPr>
              <a:r>
                <a:rPr lang="en-US" sz="1920" u="none">
                  <a:solidFill>
                    <a:srgbClr val="FDF9EF"/>
                  </a:solidFill>
                  <a:latin typeface="Touvlo"/>
                  <a:ea typeface="Touvlo"/>
                  <a:cs typeface="Touvlo"/>
                  <a:sym typeface="Touvlo"/>
                </a:rPr>
                <a:t>Streamline operations with automated loyalty points and reward redemptions.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752422"/>
              <a:ext cx="10820400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u="none">
                  <a:solidFill>
                    <a:srgbClr val="FDF9E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ENHANCED CUSTOMER ENGAGEMENT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759021"/>
              <a:ext cx="10820400" cy="8620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688"/>
                </a:lnSpc>
              </a:pPr>
              <a:r>
                <a:rPr lang="en-US" sz="1920" u="none">
                  <a:solidFill>
                    <a:srgbClr val="FDF9EF"/>
                  </a:solidFill>
                  <a:latin typeface="Touvlo"/>
                  <a:ea typeface="Touvlo"/>
                  <a:cs typeface="Touvlo"/>
                  <a:sym typeface="Touvlo"/>
                </a:rPr>
                <a:t>Improve user experience with transparent and engaging loyalty features.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5571519"/>
              <a:ext cx="10820400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u="none">
                  <a:solidFill>
                    <a:srgbClr val="FDF9E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COMPREHENSIVE REPORTING TOOLS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6578118"/>
              <a:ext cx="10820400" cy="8620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688"/>
                </a:lnSpc>
              </a:pPr>
              <a:r>
                <a:rPr lang="en-US" sz="1920" u="none">
                  <a:solidFill>
                    <a:srgbClr val="FDF9EF"/>
                  </a:solidFill>
                  <a:latin typeface="Touvlo"/>
                  <a:ea typeface="Touvlo"/>
                  <a:cs typeface="Touvlo"/>
                  <a:sym typeface="Touvlo"/>
                </a:rPr>
                <a:t>Real-time dashboards and reports for informed decision-making and insights.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00053" y="-932903"/>
            <a:ext cx="9296751" cy="13097705"/>
            <a:chOff x="0" y="0"/>
            <a:chExt cx="450723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059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505960">
                  <a:moveTo>
                    <a:pt x="0" y="561340"/>
                  </a:moveTo>
                  <a:lnTo>
                    <a:pt x="0" y="3961130"/>
                  </a:lnTo>
                  <a:cubicBezTo>
                    <a:pt x="0" y="4272280"/>
                    <a:pt x="252730" y="4523740"/>
                    <a:pt x="562610" y="4522470"/>
                  </a:cubicBezTo>
                  <a:cubicBezTo>
                    <a:pt x="873760" y="4521200"/>
                    <a:pt x="1126490" y="4773930"/>
                    <a:pt x="1125220" y="5085080"/>
                  </a:cubicBezTo>
                  <a:lnTo>
                    <a:pt x="1123950" y="5787390"/>
                  </a:lnTo>
                  <a:cubicBezTo>
                    <a:pt x="1123950" y="6098540"/>
                    <a:pt x="1375410" y="6350000"/>
                    <a:pt x="1685290" y="6350000"/>
                  </a:cubicBezTo>
                  <a:lnTo>
                    <a:pt x="3944620" y="6350000"/>
                  </a:lnTo>
                  <a:cubicBezTo>
                    <a:pt x="4254500" y="6350000"/>
                    <a:pt x="4505960" y="6098540"/>
                    <a:pt x="4505960" y="5788660"/>
                  </a:cubicBezTo>
                  <a:lnTo>
                    <a:pt x="4505960" y="2679700"/>
                  </a:lnTo>
                  <a:cubicBezTo>
                    <a:pt x="4505960" y="2494280"/>
                    <a:pt x="4414520" y="2321560"/>
                    <a:pt x="4262120" y="2217420"/>
                  </a:cubicBezTo>
                  <a:lnTo>
                    <a:pt x="1184910" y="99060"/>
                  </a:lnTo>
                  <a:cubicBezTo>
                    <a:pt x="1090930" y="34290"/>
                    <a:pt x="980440" y="0"/>
                    <a:pt x="866140" y="0"/>
                  </a:cubicBezTo>
                  <a:lnTo>
                    <a:pt x="561340" y="0"/>
                  </a:lnTo>
                  <a:cubicBezTo>
                    <a:pt x="251460" y="0"/>
                    <a:pt x="0" y="251460"/>
                    <a:pt x="0" y="561340"/>
                  </a:cubicBezTo>
                  <a:close/>
                </a:path>
              </a:pathLst>
            </a:custGeom>
            <a:blipFill>
              <a:blip r:embed="rId2"/>
              <a:stretch>
                <a:fillRect l="0" t="-148" r="0" b="-14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3178080" y="-4174624"/>
            <a:ext cx="2211047" cy="12617694"/>
            <a:chOff x="0" y="0"/>
            <a:chExt cx="647480" cy="369494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47480" cy="3694947"/>
            </a:xfrm>
            <a:custGeom>
              <a:avLst/>
              <a:gdLst/>
              <a:ahLst/>
              <a:cxnLst/>
              <a:rect r="r" b="b" t="t" l="l"/>
              <a:pathLst>
                <a:path h="3694947" w="647480">
                  <a:moveTo>
                    <a:pt x="215943" y="19070"/>
                  </a:moveTo>
                  <a:cubicBezTo>
                    <a:pt x="249031" y="7556"/>
                    <a:pt x="286876" y="0"/>
                    <a:pt x="323914" y="0"/>
                  </a:cubicBezTo>
                  <a:cubicBezTo>
                    <a:pt x="360954" y="0"/>
                    <a:pt x="396595" y="6476"/>
                    <a:pt x="429440" y="17990"/>
                  </a:cubicBezTo>
                  <a:cubicBezTo>
                    <a:pt x="430139" y="18350"/>
                    <a:pt x="430838" y="18350"/>
                    <a:pt x="431536" y="18710"/>
                  </a:cubicBezTo>
                  <a:cubicBezTo>
                    <a:pt x="554883" y="64765"/>
                    <a:pt x="645733" y="186379"/>
                    <a:pt x="647480" y="392523"/>
                  </a:cubicBezTo>
                  <a:lnTo>
                    <a:pt x="647480" y="3694947"/>
                  </a:lnTo>
                  <a:lnTo>
                    <a:pt x="0" y="3694947"/>
                  </a:lnTo>
                  <a:lnTo>
                    <a:pt x="0" y="394973"/>
                  </a:lnTo>
                  <a:cubicBezTo>
                    <a:pt x="1747" y="185660"/>
                    <a:pt x="91199" y="64045"/>
                    <a:pt x="215943" y="19070"/>
                  </a:cubicBezTo>
                  <a:close/>
                </a:path>
              </a:pathLst>
            </a:custGeom>
            <a:solidFill>
              <a:srgbClr val="493F2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98425"/>
              <a:ext cx="647480" cy="35965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073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0">
            <a:off x="-437444" y="7150166"/>
            <a:ext cx="4216268" cy="4216268"/>
          </a:xfrm>
          <a:custGeom>
            <a:avLst/>
            <a:gdLst/>
            <a:ahLst/>
            <a:cxnLst/>
            <a:rect r="r" b="b" t="t" l="l"/>
            <a:pathLst>
              <a:path h="4216268" w="4216268">
                <a:moveTo>
                  <a:pt x="4216269" y="0"/>
                </a:moveTo>
                <a:lnTo>
                  <a:pt x="0" y="0"/>
                </a:lnTo>
                <a:lnTo>
                  <a:pt x="0" y="4216268"/>
                </a:lnTo>
                <a:lnTo>
                  <a:pt x="4216269" y="4216268"/>
                </a:lnTo>
                <a:lnTo>
                  <a:pt x="42162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184447" y="725929"/>
            <a:ext cx="4149706" cy="7980204"/>
          </a:xfrm>
          <a:custGeom>
            <a:avLst/>
            <a:gdLst/>
            <a:ahLst/>
            <a:cxnLst/>
            <a:rect r="r" b="b" t="t" l="l"/>
            <a:pathLst>
              <a:path h="7980204" w="4149706">
                <a:moveTo>
                  <a:pt x="0" y="0"/>
                </a:moveTo>
                <a:lnTo>
                  <a:pt x="4149706" y="0"/>
                </a:lnTo>
                <a:lnTo>
                  <a:pt x="4149706" y="7980204"/>
                </a:lnTo>
                <a:lnTo>
                  <a:pt x="0" y="79802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624638"/>
            <a:ext cx="9142043" cy="1190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99"/>
              </a:lnSpc>
            </a:pPr>
            <a:r>
              <a:rPr lang="en-US" b="true" sz="8999">
                <a:solidFill>
                  <a:srgbClr val="FDF9E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System Architecture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703841"/>
            <a:ext cx="5500249" cy="2901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70"/>
              </a:lnSpc>
              <a:spcBef>
                <a:spcPct val="0"/>
              </a:spcBef>
            </a:pPr>
            <a:r>
              <a:rPr lang="en-US" sz="2764" u="none">
                <a:solidFill>
                  <a:srgbClr val="FDF9EF"/>
                </a:solidFill>
                <a:latin typeface="Touvlo"/>
                <a:ea typeface="Touvlo"/>
                <a:cs typeface="Touvlo"/>
                <a:sym typeface="Touvlo"/>
              </a:rPr>
              <a:t>This diagram illustrates the </a:t>
            </a:r>
            <a:r>
              <a:rPr lang="en-US" b="true" sz="2764" u="none">
                <a:solidFill>
                  <a:srgbClr val="FDF9EF"/>
                </a:solidFill>
                <a:latin typeface="Touvlo Bold"/>
                <a:ea typeface="Touvlo Bold"/>
                <a:cs typeface="Touvlo Bold"/>
                <a:sym typeface="Touvlo Bold"/>
              </a:rPr>
              <a:t>relationships among Salesforce objects</a:t>
            </a:r>
            <a:r>
              <a:rPr lang="en-US" sz="2764" u="none">
                <a:solidFill>
                  <a:srgbClr val="FDF9EF"/>
                </a:solidFill>
                <a:latin typeface="Touvlo"/>
                <a:ea typeface="Touvlo"/>
                <a:cs typeface="Touvlo"/>
                <a:sym typeface="Touvlo"/>
              </a:rPr>
              <a:t>, showcasing how they interact to support the Loyalty Management System for e-commerce.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194135" y="4716031"/>
            <a:ext cx="4575003" cy="4575003"/>
          </a:xfrm>
          <a:custGeom>
            <a:avLst/>
            <a:gdLst/>
            <a:ahLst/>
            <a:cxnLst/>
            <a:rect r="r" b="b" t="t" l="l"/>
            <a:pathLst>
              <a:path h="4575003" w="4575003">
                <a:moveTo>
                  <a:pt x="0" y="0"/>
                </a:moveTo>
                <a:lnTo>
                  <a:pt x="4575002" y="0"/>
                </a:lnTo>
                <a:lnTo>
                  <a:pt x="4575002" y="4575003"/>
                </a:lnTo>
                <a:lnTo>
                  <a:pt x="0" y="457500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-10800000">
            <a:off x="-1819341" y="0"/>
            <a:ext cx="7182383" cy="10287000"/>
            <a:chOff x="0" y="0"/>
            <a:chExt cx="443357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0" y="0"/>
              <a:ext cx="443357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33570">
                  <a:moveTo>
                    <a:pt x="0" y="6350000"/>
                  </a:moveTo>
                  <a:lnTo>
                    <a:pt x="0" y="6350000"/>
                  </a:lnTo>
                  <a:lnTo>
                    <a:pt x="0" y="6350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433570" y="0"/>
                  </a:lnTo>
                  <a:lnTo>
                    <a:pt x="4433570" y="0"/>
                  </a:lnTo>
                  <a:lnTo>
                    <a:pt x="4433570" y="1916430"/>
                  </a:lnTo>
                  <a:cubicBezTo>
                    <a:pt x="4433570" y="4364990"/>
                    <a:pt x="2448560" y="6350000"/>
                    <a:pt x="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0" t="-140" r="0" b="-14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true" flipV="true" rot="0">
            <a:off x="-566023" y="6673938"/>
            <a:ext cx="5929066" cy="5929066"/>
          </a:xfrm>
          <a:custGeom>
            <a:avLst/>
            <a:gdLst/>
            <a:ahLst/>
            <a:cxnLst/>
            <a:rect r="r" b="b" t="t" l="l"/>
            <a:pathLst>
              <a:path h="5929066" w="5929066">
                <a:moveTo>
                  <a:pt x="5929066" y="5929066"/>
                </a:moveTo>
                <a:lnTo>
                  <a:pt x="0" y="5929066"/>
                </a:lnTo>
                <a:lnTo>
                  <a:pt x="0" y="0"/>
                </a:lnTo>
                <a:lnTo>
                  <a:pt x="5929066" y="0"/>
                </a:lnTo>
                <a:lnTo>
                  <a:pt x="5929066" y="592906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500339" y="-3420754"/>
            <a:ext cx="7575322" cy="7575322"/>
          </a:xfrm>
          <a:custGeom>
            <a:avLst/>
            <a:gdLst/>
            <a:ahLst/>
            <a:cxnLst/>
            <a:rect r="r" b="b" t="t" l="l"/>
            <a:pathLst>
              <a:path h="7575322" w="7575322">
                <a:moveTo>
                  <a:pt x="0" y="0"/>
                </a:moveTo>
                <a:lnTo>
                  <a:pt x="7575322" y="0"/>
                </a:lnTo>
                <a:lnTo>
                  <a:pt x="7575322" y="7575322"/>
                </a:lnTo>
                <a:lnTo>
                  <a:pt x="0" y="75753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577149" y="3562373"/>
            <a:ext cx="10682151" cy="1757716"/>
            <a:chOff x="0" y="0"/>
            <a:chExt cx="14242868" cy="234362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14242868" cy="1333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884"/>
                </a:lnSpc>
              </a:pPr>
              <a:r>
                <a:rPr lang="en-US" b="true" sz="6570">
                  <a:solidFill>
                    <a:srgbClr val="FDF9E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Key Features of Loyalty Program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612313"/>
              <a:ext cx="14242868" cy="7313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50"/>
                </a:lnSpc>
              </a:pPr>
              <a:r>
                <a:rPr lang="en-US" sz="3500">
                  <a:solidFill>
                    <a:srgbClr val="FDF9EF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Essential functions for enhanced customer experience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577149" y="6673938"/>
            <a:ext cx="4729148" cy="2222374"/>
            <a:chOff x="0" y="0"/>
            <a:chExt cx="6305530" cy="2963165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9525"/>
              <a:ext cx="6305530" cy="688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</a:pPr>
              <a:r>
                <a:rPr lang="en-US" b="true" sz="3499">
                  <a:solidFill>
                    <a:srgbClr val="FDF9E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First Set of Features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114096"/>
              <a:ext cx="6305530" cy="18490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37521" indent="-218761" lvl="1">
                <a:lnSpc>
                  <a:spcPts val="2837"/>
                </a:lnSpc>
                <a:buFont typeface="Arial"/>
                <a:buChar char="•"/>
              </a:pPr>
              <a:r>
                <a:rPr lang="en-US" sz="2026">
                  <a:solidFill>
                    <a:srgbClr val="FDF9EF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Add loyalty points automatically for purchases</a:t>
              </a:r>
            </a:p>
            <a:p>
              <a:pPr algn="l" marL="437521" indent="-218761" lvl="1">
                <a:lnSpc>
                  <a:spcPts val="2837"/>
                </a:lnSpc>
                <a:buFont typeface="Arial"/>
                <a:buChar char="•"/>
              </a:pPr>
              <a:r>
                <a:rPr lang="en-US" sz="2026">
                  <a:solidFill>
                    <a:srgbClr val="FDF9EF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Easy workflow for claiming rewards</a:t>
              </a:r>
            </a:p>
            <a:p>
              <a:pPr algn="l" marL="437521" indent="-218761" lvl="1">
                <a:lnSpc>
                  <a:spcPts val="2837"/>
                </a:lnSpc>
                <a:buFont typeface="Arial"/>
                <a:buChar char="•"/>
              </a:pPr>
              <a:r>
                <a:rPr lang="en-US" sz="2026">
                  <a:solidFill>
                    <a:srgbClr val="FDF9EF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Streamlined redemption approval process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2544190" y="6673938"/>
            <a:ext cx="4715110" cy="2574799"/>
            <a:chOff x="0" y="0"/>
            <a:chExt cx="6286813" cy="3433065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9525"/>
              <a:ext cx="6286813" cy="688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  <a:spcBef>
                  <a:spcPct val="0"/>
                </a:spcBef>
              </a:pPr>
              <a:r>
                <a:rPr lang="en-US" b="true" sz="3499">
                  <a:solidFill>
                    <a:srgbClr val="FDF9E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Second Set of Features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114096"/>
              <a:ext cx="6286813" cy="23189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37521" indent="-218761" lvl="1">
                <a:lnSpc>
                  <a:spcPts val="2837"/>
                </a:lnSpc>
                <a:buFont typeface="Arial"/>
                <a:buChar char="•"/>
              </a:pPr>
              <a:r>
                <a:rPr lang="en-US" sz="2026">
                  <a:solidFill>
                    <a:srgbClr val="FDF9EF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Comprehensive reports and dashboards available</a:t>
              </a:r>
            </a:p>
            <a:p>
              <a:pPr algn="l" marL="437521" indent="-218761" lvl="1">
                <a:lnSpc>
                  <a:spcPts val="2837"/>
                </a:lnSpc>
                <a:buFont typeface="Arial"/>
                <a:buChar char="•"/>
              </a:pPr>
              <a:r>
                <a:rPr lang="en-US" sz="2026">
                  <a:solidFill>
                    <a:srgbClr val="FDF9EF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Detailed error logging for troubleshooting</a:t>
              </a:r>
            </a:p>
            <a:p>
              <a:pPr algn="l" marL="437521" indent="-218761" lvl="1">
                <a:lnSpc>
                  <a:spcPts val="2837"/>
                </a:lnSpc>
                <a:buFont typeface="Arial"/>
                <a:buChar char="•"/>
              </a:pPr>
              <a:r>
                <a:rPr lang="en-US" sz="2026">
                  <a:solidFill>
                    <a:srgbClr val="FDF9EF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User-friendly interface for managers and customers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3988970" y="366907"/>
            <a:ext cx="2748146" cy="2748146"/>
          </a:xfrm>
          <a:custGeom>
            <a:avLst/>
            <a:gdLst/>
            <a:ahLst/>
            <a:cxnLst/>
            <a:rect r="r" b="b" t="t" l="l"/>
            <a:pathLst>
              <a:path h="2748146" w="2748146">
                <a:moveTo>
                  <a:pt x="0" y="0"/>
                </a:moveTo>
                <a:lnTo>
                  <a:pt x="2748146" y="0"/>
                </a:lnTo>
                <a:lnTo>
                  <a:pt x="2748146" y="2748145"/>
                </a:lnTo>
                <a:lnTo>
                  <a:pt x="0" y="27481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505313" y="4005364"/>
            <a:ext cx="2462645" cy="246264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CC8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10223" y="4005364"/>
            <a:ext cx="2462645" cy="246264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CC8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715132" y="4005364"/>
            <a:ext cx="2462645" cy="246264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CC8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7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320041" y="4005364"/>
            <a:ext cx="2462645" cy="246264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CC8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79"/>
                </a:lnSpc>
              </a:pPr>
            </a:p>
          </p:txBody>
        </p:sp>
      </p:grpSp>
      <p:sp>
        <p:nvSpPr>
          <p:cNvPr name="AutoShape 14" id="14"/>
          <p:cNvSpPr/>
          <p:nvPr/>
        </p:nvSpPr>
        <p:spPr>
          <a:xfrm>
            <a:off x="4967959" y="5236686"/>
            <a:ext cx="1142264" cy="0"/>
          </a:xfrm>
          <a:prstGeom prst="line">
            <a:avLst/>
          </a:prstGeom>
          <a:ln cap="rnd" w="38100">
            <a:solidFill>
              <a:srgbClr val="EDCC8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8572868" y="5236686"/>
            <a:ext cx="1142264" cy="0"/>
          </a:xfrm>
          <a:prstGeom prst="line">
            <a:avLst/>
          </a:prstGeom>
          <a:ln cap="rnd" w="38100">
            <a:solidFill>
              <a:srgbClr val="EDCC8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2177777" y="5236686"/>
            <a:ext cx="1142264" cy="0"/>
          </a:xfrm>
          <a:prstGeom prst="line">
            <a:avLst/>
          </a:prstGeom>
          <a:ln cap="rnd" w="38100">
            <a:solidFill>
              <a:srgbClr val="EDCC8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2505313" y="7057014"/>
            <a:ext cx="2462645" cy="1663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</a:pPr>
            <a:r>
              <a:rPr lang="en-US" sz="2400">
                <a:solidFill>
                  <a:srgbClr val="FDF9EF"/>
                </a:solidFill>
                <a:latin typeface="Touvlo"/>
                <a:ea typeface="Touvlo"/>
                <a:cs typeface="Touvlo"/>
                <a:sym typeface="Touvlo"/>
              </a:rPr>
              <a:t>Define and create necessary objects</a:t>
            </a:r>
          </a:p>
        </p:txBody>
      </p:sp>
      <p:sp>
        <p:nvSpPr>
          <p:cNvPr name="AutoShape 18" id="18"/>
          <p:cNvSpPr/>
          <p:nvPr/>
        </p:nvSpPr>
        <p:spPr>
          <a:xfrm>
            <a:off x="3736636" y="6468009"/>
            <a:ext cx="0" cy="636630"/>
          </a:xfrm>
          <a:prstGeom prst="line">
            <a:avLst/>
          </a:prstGeom>
          <a:ln cap="flat" w="19050">
            <a:solidFill>
              <a:srgbClr val="EDCC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6110223" y="7556238"/>
            <a:ext cx="2462645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</a:pPr>
            <a:r>
              <a:rPr lang="en-US" sz="2400">
                <a:solidFill>
                  <a:srgbClr val="FDF9EF"/>
                </a:solidFill>
                <a:latin typeface="Touvlo"/>
                <a:ea typeface="Touvlo"/>
                <a:cs typeface="Touvlo"/>
                <a:sym typeface="Touvlo"/>
              </a:rPr>
              <a:t>Establish workflow for approvals</a:t>
            </a:r>
          </a:p>
        </p:txBody>
      </p:sp>
      <p:sp>
        <p:nvSpPr>
          <p:cNvPr name="AutoShape 20" id="20"/>
          <p:cNvSpPr/>
          <p:nvPr/>
        </p:nvSpPr>
        <p:spPr>
          <a:xfrm flipH="true">
            <a:off x="7341545" y="6468009"/>
            <a:ext cx="0" cy="1135854"/>
          </a:xfrm>
          <a:prstGeom prst="line">
            <a:avLst/>
          </a:prstGeom>
          <a:ln cap="flat" w="19050">
            <a:solidFill>
              <a:srgbClr val="EDCC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9715132" y="7768573"/>
            <a:ext cx="2462645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</a:pPr>
            <a:r>
              <a:rPr lang="en-US" sz="2400">
                <a:solidFill>
                  <a:srgbClr val="FDF9EF"/>
                </a:solidFill>
                <a:latin typeface="Touvlo"/>
                <a:ea typeface="Touvlo"/>
                <a:cs typeface="Touvlo"/>
                <a:sym typeface="Touvlo"/>
              </a:rPr>
              <a:t>Develop triggers for automation</a:t>
            </a:r>
          </a:p>
        </p:txBody>
      </p:sp>
      <p:sp>
        <p:nvSpPr>
          <p:cNvPr name="AutoShape 22" id="22"/>
          <p:cNvSpPr/>
          <p:nvPr/>
        </p:nvSpPr>
        <p:spPr>
          <a:xfrm>
            <a:off x="10946455" y="6468009"/>
            <a:ext cx="0" cy="1348189"/>
          </a:xfrm>
          <a:prstGeom prst="line">
            <a:avLst/>
          </a:prstGeom>
          <a:ln cap="flat" w="19050">
            <a:solidFill>
              <a:srgbClr val="EDCC8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13320041" y="8155522"/>
            <a:ext cx="2462645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</a:pPr>
            <a:r>
              <a:rPr lang="en-US" sz="2400">
                <a:solidFill>
                  <a:srgbClr val="FDF9EF"/>
                </a:solidFill>
                <a:latin typeface="Touvlo"/>
                <a:ea typeface="Touvlo"/>
                <a:cs typeface="Touvlo"/>
                <a:sym typeface="Touvlo"/>
              </a:rPr>
              <a:t>Generate insights through reporting tools</a:t>
            </a:r>
          </a:p>
        </p:txBody>
      </p:sp>
      <p:sp>
        <p:nvSpPr>
          <p:cNvPr name="AutoShape 24" id="24"/>
          <p:cNvSpPr/>
          <p:nvPr/>
        </p:nvSpPr>
        <p:spPr>
          <a:xfrm>
            <a:off x="14551364" y="6468009"/>
            <a:ext cx="0" cy="1735138"/>
          </a:xfrm>
          <a:prstGeom prst="line">
            <a:avLst/>
          </a:prstGeom>
          <a:ln cap="flat" w="19050">
            <a:solidFill>
              <a:srgbClr val="EDCC8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5" id="25"/>
          <p:cNvGrpSpPr/>
          <p:nvPr/>
        </p:nvGrpSpPr>
        <p:grpSpPr>
          <a:xfrm rot="0">
            <a:off x="-317672" y="-232734"/>
            <a:ext cx="18923343" cy="3674381"/>
            <a:chOff x="0" y="0"/>
            <a:chExt cx="4983926" cy="96773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983926" cy="967738"/>
            </a:xfrm>
            <a:custGeom>
              <a:avLst/>
              <a:gdLst/>
              <a:ahLst/>
              <a:cxnLst/>
              <a:rect r="r" b="b" t="t" l="l"/>
              <a:pathLst>
                <a:path h="967738" w="4983926">
                  <a:moveTo>
                    <a:pt x="0" y="0"/>
                  </a:moveTo>
                  <a:lnTo>
                    <a:pt x="4983926" y="0"/>
                  </a:lnTo>
                  <a:lnTo>
                    <a:pt x="4983926" y="967738"/>
                  </a:lnTo>
                  <a:lnTo>
                    <a:pt x="0" y="967738"/>
                  </a:lnTo>
                  <a:close/>
                </a:path>
              </a:pathLst>
            </a:custGeom>
            <a:solidFill>
              <a:srgbClr val="EDCC80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4983926" cy="10153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</a:pPr>
            </a:p>
          </p:txBody>
        </p:sp>
      </p:grpSp>
      <p:sp>
        <p:nvSpPr>
          <p:cNvPr name="Freeform 28" id="28"/>
          <p:cNvSpPr/>
          <p:nvPr/>
        </p:nvSpPr>
        <p:spPr>
          <a:xfrm flipH="false" flipV="false" rot="0">
            <a:off x="-2745975" y="4039705"/>
            <a:ext cx="4856607" cy="4856607"/>
          </a:xfrm>
          <a:custGeom>
            <a:avLst/>
            <a:gdLst/>
            <a:ahLst/>
            <a:cxnLst/>
            <a:rect r="r" b="b" t="t" l="l"/>
            <a:pathLst>
              <a:path h="4856607" w="4856607">
                <a:moveTo>
                  <a:pt x="0" y="0"/>
                </a:moveTo>
                <a:lnTo>
                  <a:pt x="4856607" y="0"/>
                </a:lnTo>
                <a:lnTo>
                  <a:pt x="4856607" y="4856608"/>
                </a:lnTo>
                <a:lnTo>
                  <a:pt x="0" y="48566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6030337" y="3719860"/>
            <a:ext cx="5679627" cy="5679627"/>
          </a:xfrm>
          <a:custGeom>
            <a:avLst/>
            <a:gdLst/>
            <a:ahLst/>
            <a:cxnLst/>
            <a:rect r="r" b="b" t="t" l="l"/>
            <a:pathLst>
              <a:path h="5679627" w="5679627">
                <a:moveTo>
                  <a:pt x="0" y="0"/>
                </a:moveTo>
                <a:lnTo>
                  <a:pt x="5679627" y="0"/>
                </a:lnTo>
                <a:lnTo>
                  <a:pt x="5679627" y="5679627"/>
                </a:lnTo>
                <a:lnTo>
                  <a:pt x="0" y="56796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028700" y="1233076"/>
            <a:ext cx="9772570" cy="1178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87"/>
              </a:lnSpc>
              <a:spcBef>
                <a:spcPct val="0"/>
              </a:spcBef>
            </a:pPr>
            <a:r>
              <a:rPr lang="en-US" b="true" sz="8887" strike="noStrike" u="none">
                <a:solidFill>
                  <a:srgbClr val="1E1604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Implementation Steps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010603" y="1389824"/>
            <a:ext cx="5081523" cy="363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48"/>
              </a:lnSpc>
              <a:spcBef>
                <a:spcPct val="0"/>
              </a:spcBef>
            </a:pPr>
            <a:r>
              <a:rPr lang="en-US" sz="2177" u="none">
                <a:solidFill>
                  <a:srgbClr val="1E1604"/>
                </a:solidFill>
                <a:latin typeface="Touvlo"/>
                <a:ea typeface="Touvlo"/>
                <a:cs typeface="Touvlo"/>
                <a:sym typeface="Touvlo"/>
              </a:rPr>
              <a:t>Key phases of project development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752702" y="4994751"/>
            <a:ext cx="196786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b="true" sz="2100" strike="noStrike" u="none">
                <a:solidFill>
                  <a:srgbClr val="1E1604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Custom Objects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284342" y="4994751"/>
            <a:ext cx="2114407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b="true" sz="2100" strike="noStrike" u="none">
                <a:solidFill>
                  <a:srgbClr val="1E1604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Approval Process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918559" y="4994751"/>
            <a:ext cx="205579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b="true" sz="2100" strike="noStrike" u="none">
                <a:solidFill>
                  <a:srgbClr val="1E1604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Apex Trigger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450199" y="4994751"/>
            <a:ext cx="220233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b="true" sz="2100" strike="noStrike" u="none">
                <a:solidFill>
                  <a:srgbClr val="1E1604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Reports/Dashboards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5824689" y="-5824689"/>
            <a:ext cx="6638622" cy="18288000"/>
            <a:chOff x="0" y="0"/>
            <a:chExt cx="1748444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48443" cy="4816592"/>
            </a:xfrm>
            <a:custGeom>
              <a:avLst/>
              <a:gdLst/>
              <a:ahLst/>
              <a:cxnLst/>
              <a:rect r="r" b="b" t="t" l="l"/>
              <a:pathLst>
                <a:path h="4816592" w="1748443">
                  <a:moveTo>
                    <a:pt x="0" y="0"/>
                  </a:moveTo>
                  <a:lnTo>
                    <a:pt x="1748443" y="0"/>
                  </a:lnTo>
                  <a:lnTo>
                    <a:pt x="1748443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493F2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48444" cy="4864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474146" y="2063409"/>
            <a:ext cx="5496292" cy="4525736"/>
          </a:xfrm>
          <a:custGeom>
            <a:avLst/>
            <a:gdLst/>
            <a:ahLst/>
            <a:cxnLst/>
            <a:rect r="r" b="b" t="t" l="l"/>
            <a:pathLst>
              <a:path h="4525736" w="5496292">
                <a:moveTo>
                  <a:pt x="0" y="0"/>
                </a:moveTo>
                <a:lnTo>
                  <a:pt x="5496292" y="0"/>
                </a:lnTo>
                <a:lnTo>
                  <a:pt x="5496292" y="4525736"/>
                </a:lnTo>
                <a:lnTo>
                  <a:pt x="0" y="45257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2144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912219" y="2990617"/>
            <a:ext cx="9112458" cy="3641875"/>
          </a:xfrm>
          <a:custGeom>
            <a:avLst/>
            <a:gdLst/>
            <a:ahLst/>
            <a:cxnLst/>
            <a:rect r="r" b="b" t="t" l="l"/>
            <a:pathLst>
              <a:path h="3641875" w="9112458">
                <a:moveTo>
                  <a:pt x="0" y="0"/>
                </a:moveTo>
                <a:lnTo>
                  <a:pt x="9112458" y="0"/>
                </a:lnTo>
                <a:lnTo>
                  <a:pt x="9112458" y="3641876"/>
                </a:lnTo>
                <a:lnTo>
                  <a:pt x="0" y="3641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-150213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4202246" y="3604476"/>
            <a:ext cx="4247804" cy="6068291"/>
            <a:chOff x="0" y="0"/>
            <a:chExt cx="444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3429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3429000" y="0"/>
                  </a:lnTo>
                  <a:cubicBezTo>
                    <a:pt x="3990340" y="0"/>
                    <a:pt x="4445000" y="454660"/>
                    <a:pt x="4445000" y="1016000"/>
                  </a:cubicBezTo>
                  <a:lnTo>
                    <a:pt x="4445000" y="5334000"/>
                  </a:lnTo>
                  <a:cubicBezTo>
                    <a:pt x="4445000" y="5895340"/>
                    <a:pt x="3990340" y="6350000"/>
                    <a:pt x="3429000" y="6350000"/>
                  </a:cubicBezTo>
                  <a:close/>
                </a:path>
              </a:pathLst>
            </a:custGeom>
            <a:blipFill>
              <a:blip r:embed="rId6"/>
              <a:stretch>
                <a:fillRect l="0" t="-269" r="0" b="-269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8857078" y="3604476"/>
            <a:ext cx="4247804" cy="6068291"/>
            <a:chOff x="0" y="0"/>
            <a:chExt cx="4445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3429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3429000" y="0"/>
                  </a:lnTo>
                  <a:cubicBezTo>
                    <a:pt x="3990340" y="0"/>
                    <a:pt x="4445000" y="454660"/>
                    <a:pt x="4445000" y="1016000"/>
                  </a:cubicBezTo>
                  <a:lnTo>
                    <a:pt x="4445000" y="5334000"/>
                  </a:lnTo>
                  <a:cubicBezTo>
                    <a:pt x="4445000" y="5895340"/>
                    <a:pt x="3990340" y="6350000"/>
                    <a:pt x="3429000" y="6350000"/>
                  </a:cubicBezTo>
                  <a:close/>
                </a:path>
              </a:pathLst>
            </a:custGeom>
            <a:blipFill>
              <a:blip r:embed="rId7"/>
              <a:stretch>
                <a:fillRect l="0" t="-269" r="0" b="-269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3490154" y="3604476"/>
            <a:ext cx="4247804" cy="6068291"/>
            <a:chOff x="0" y="0"/>
            <a:chExt cx="4445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3429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3429000" y="0"/>
                  </a:lnTo>
                  <a:cubicBezTo>
                    <a:pt x="3990340" y="0"/>
                    <a:pt x="4445000" y="454660"/>
                    <a:pt x="4445000" y="1016000"/>
                  </a:cubicBezTo>
                  <a:lnTo>
                    <a:pt x="4445000" y="5334000"/>
                  </a:lnTo>
                  <a:cubicBezTo>
                    <a:pt x="4445000" y="5895340"/>
                    <a:pt x="3990340" y="6350000"/>
                    <a:pt x="3429000" y="6350000"/>
                  </a:cubicBezTo>
                  <a:close/>
                </a:path>
              </a:pathLst>
            </a:custGeom>
            <a:blipFill>
              <a:blip r:embed="rId8"/>
              <a:stretch>
                <a:fillRect l="0" t="-269" r="0" b="-269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28700" y="1085850"/>
            <a:ext cx="11527321" cy="635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94"/>
              </a:lnSpc>
            </a:pPr>
            <a:r>
              <a:rPr lang="en-US" b="true" sz="4582">
                <a:solidFill>
                  <a:srgbClr val="FDF9E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Professional Interaction in Salesforce Environment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502879" y="8115571"/>
            <a:ext cx="1003524" cy="1142729"/>
          </a:xfrm>
          <a:custGeom>
            <a:avLst/>
            <a:gdLst/>
            <a:ahLst/>
            <a:cxnLst/>
            <a:rect r="r" b="b" t="t" l="l"/>
            <a:pathLst>
              <a:path h="1142729" w="1003524">
                <a:moveTo>
                  <a:pt x="0" y="0"/>
                </a:moveTo>
                <a:lnTo>
                  <a:pt x="1003523" y="0"/>
                </a:lnTo>
                <a:lnTo>
                  <a:pt x="1003523" y="1142729"/>
                </a:lnTo>
                <a:lnTo>
                  <a:pt x="0" y="114272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846886" y="6845886"/>
            <a:ext cx="4824827" cy="4824827"/>
          </a:xfrm>
          <a:custGeom>
            <a:avLst/>
            <a:gdLst/>
            <a:ahLst/>
            <a:cxnLst/>
            <a:rect r="r" b="b" t="t" l="l"/>
            <a:pathLst>
              <a:path h="4824827" w="4824827">
                <a:moveTo>
                  <a:pt x="0" y="0"/>
                </a:moveTo>
                <a:lnTo>
                  <a:pt x="4824828" y="0"/>
                </a:lnTo>
                <a:lnTo>
                  <a:pt x="4824828" y="4824828"/>
                </a:lnTo>
                <a:lnTo>
                  <a:pt x="0" y="482482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222292" y="-4299138"/>
            <a:ext cx="6783529" cy="6783529"/>
          </a:xfrm>
          <a:custGeom>
            <a:avLst/>
            <a:gdLst/>
            <a:ahLst/>
            <a:cxnLst/>
            <a:rect r="r" b="b" t="t" l="l"/>
            <a:pathLst>
              <a:path h="6783529" w="6783529">
                <a:moveTo>
                  <a:pt x="0" y="0"/>
                </a:moveTo>
                <a:lnTo>
                  <a:pt x="6783528" y="0"/>
                </a:lnTo>
                <a:lnTo>
                  <a:pt x="6783528" y="6783528"/>
                </a:lnTo>
                <a:lnTo>
                  <a:pt x="0" y="67835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Salesforce Loyalty Management</dc:description>
  <dc:identifier>DAG0SJRrR_s</dc:identifier>
  <dcterms:modified xsi:type="dcterms:W3CDTF">2011-08-01T06:04:30Z</dcterms:modified>
  <cp:revision>1</cp:revision>
  <dc:title>Presentation - Salesforce Loyalty Management</dc:title>
</cp:coreProperties>
</file>

<file path=docProps/thumbnail.jpeg>
</file>